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7"/>
  </p:notesMasterIdLst>
  <p:sldIdLst>
    <p:sldId id="256" r:id="rId2"/>
    <p:sldId id="258" r:id="rId3"/>
    <p:sldId id="259" r:id="rId4"/>
    <p:sldId id="260" r:id="rId5"/>
    <p:sldId id="261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16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13F333E-0A7F-4F8F-A203-BA92B4419396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BF6C14-E0F5-4C42-AF08-785BAAFD370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BF6C14-E0F5-4C42-AF08-785BAAFD3709}" type="slidenum">
              <a:rPr lang="en-US" smtClean="0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rand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>
    <p:rand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>
    <p:rand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>
    <p:rand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rand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>
    <p:rand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>
    <p:rand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ransition>
    <p:rand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>
    <p:rand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>
    <p:rand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dirty="0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>
    <p:rand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9E3D907A-1B68-4653-8CB8-E30DB3804ABD}" type="datetimeFigureOut">
              <a:rPr lang="en-US" smtClean="0"/>
              <a:pPr/>
              <a:t>1/22/2012</a:t>
            </a:fld>
            <a:endParaRPr lang="en-US" dirty="0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401819C9-2C80-410C-AFEE-826A717BC64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random/>
  </p:transition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828801"/>
            <a:ext cx="7772400" cy="177165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Common Core Aligned </a:t>
            </a:r>
            <a:br>
              <a:rPr lang="en-US" dirty="0" smtClean="0"/>
            </a:br>
            <a:r>
              <a:rPr lang="en-US" dirty="0" smtClean="0"/>
              <a:t>Instructional Bundles:  </a:t>
            </a:r>
            <a:br>
              <a:rPr lang="en-US" dirty="0" smtClean="0"/>
            </a:br>
            <a:r>
              <a:rPr lang="en-US" dirty="0" smtClean="0"/>
              <a:t>CTE and Academic Integration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371600"/>
          </a:xfrm>
        </p:spPr>
        <p:txBody>
          <a:bodyPr/>
          <a:lstStyle/>
          <a:p>
            <a:r>
              <a:rPr lang="en-US" dirty="0" smtClean="0"/>
              <a:t>Session III – Project Draft</a:t>
            </a:r>
          </a:p>
          <a:p>
            <a:r>
              <a:rPr lang="en-US" dirty="0" smtClean="0"/>
              <a:t>January 23</a:t>
            </a:r>
            <a:r>
              <a:rPr lang="en-US" baseline="30000" dirty="0" smtClean="0"/>
              <a:t>rd</a:t>
            </a:r>
            <a:r>
              <a:rPr lang="en-US" dirty="0" smtClean="0"/>
              <a:t> , 2012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04800" y="5029200"/>
            <a:ext cx="3124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Facilitators:</a:t>
            </a:r>
          </a:p>
          <a:p>
            <a:r>
              <a:rPr lang="en-US" dirty="0" smtClean="0"/>
              <a:t>Joe Ferrari</a:t>
            </a:r>
          </a:p>
          <a:p>
            <a:r>
              <a:rPr lang="en-US" dirty="0" smtClean="0"/>
              <a:t>Jonathan </a:t>
            </a:r>
            <a:r>
              <a:rPr lang="en-US" dirty="0" smtClean="0"/>
              <a:t>Molofsky</a:t>
            </a:r>
            <a:endParaRPr lang="en-US" dirty="0" smtClean="0"/>
          </a:p>
          <a:p>
            <a:r>
              <a:rPr lang="en-US" dirty="0" smtClean="0"/>
              <a:t>Nicholas Norman</a:t>
            </a:r>
            <a:endParaRPr lang="en-US" dirty="0"/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71500" lvl="0" indent="-571500">
              <a:buFont typeface="+mj-lt"/>
              <a:buAutoNum type="romanUcPeriod"/>
            </a:pPr>
            <a:r>
              <a:rPr lang="en-US" dirty="0" smtClean="0"/>
              <a:t>Introduction/Welcome</a:t>
            </a:r>
          </a:p>
          <a:p>
            <a:pPr lvl="0">
              <a:buNone/>
            </a:pPr>
            <a:endParaRPr lang="en-US" dirty="0" smtClean="0"/>
          </a:p>
          <a:p>
            <a:pPr lvl="1">
              <a:buFont typeface="Wingdings" pitchFamily="2" charset="2"/>
              <a:buChar char="q"/>
            </a:pPr>
            <a:r>
              <a:rPr lang="en-US" dirty="0" smtClean="0"/>
              <a:t>Outcomes of the Day:</a:t>
            </a:r>
          </a:p>
          <a:p>
            <a:pPr lvl="2">
              <a:buNone/>
            </a:pPr>
            <a:r>
              <a:rPr lang="en-US" dirty="0" smtClean="0"/>
              <a:t>   School </a:t>
            </a:r>
            <a:r>
              <a:rPr lang="en-US" dirty="0"/>
              <a:t>teams will develop a project outline </a:t>
            </a:r>
            <a:r>
              <a:rPr lang="en-US" dirty="0" smtClean="0"/>
              <a:t>addressing</a:t>
            </a:r>
            <a:r>
              <a:rPr lang="en-US" sz="1200" dirty="0"/>
              <a:t>:</a:t>
            </a:r>
          </a:p>
          <a:p>
            <a:pPr lvl="3">
              <a:buFont typeface="Wingdings" pitchFamily="2" charset="2"/>
              <a:buChar char="Ø"/>
            </a:pPr>
            <a:r>
              <a:rPr lang="en-US" dirty="0"/>
              <a:t>CCLS Alignment</a:t>
            </a:r>
            <a:endParaRPr lang="en-US" sz="1000" dirty="0"/>
          </a:p>
          <a:p>
            <a:pPr lvl="3">
              <a:buFont typeface="Wingdings" pitchFamily="2" charset="2"/>
              <a:buChar char="Ø"/>
            </a:pPr>
            <a:r>
              <a:rPr lang="en-US" dirty="0"/>
              <a:t>Product (s)</a:t>
            </a:r>
            <a:endParaRPr lang="en-US" sz="1000" dirty="0"/>
          </a:p>
          <a:p>
            <a:pPr lvl="3">
              <a:buFont typeface="Wingdings" pitchFamily="2" charset="2"/>
              <a:buChar char="Ø"/>
            </a:pPr>
            <a:r>
              <a:rPr lang="en-US" dirty="0"/>
              <a:t>Assessment(s)</a:t>
            </a:r>
            <a:endParaRPr lang="en-US" sz="1000" dirty="0"/>
          </a:p>
          <a:p>
            <a:pPr lvl="0">
              <a:buFont typeface="Wingdings" pitchFamily="2" charset="2"/>
              <a:buChar char="q"/>
            </a:pPr>
            <a:endParaRPr lang="en-US" dirty="0"/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None/>
            </a:pPr>
            <a:r>
              <a:rPr lang="en-US" sz="3200" dirty="0" smtClean="0"/>
              <a:t>II. Rigor of Instructional Bundle Process</a:t>
            </a:r>
          </a:p>
          <a:p>
            <a:pPr lvl="2">
              <a:buFont typeface="Wingdings" pitchFamily="2" charset="2"/>
              <a:buChar char="Ø"/>
            </a:pPr>
            <a:r>
              <a:rPr lang="en-US" sz="2200" dirty="0" smtClean="0"/>
              <a:t>Text Complexity</a:t>
            </a:r>
          </a:p>
          <a:p>
            <a:pPr lvl="2">
              <a:buFont typeface="Wingdings" pitchFamily="2" charset="2"/>
              <a:buChar char="Ø"/>
            </a:pPr>
            <a:r>
              <a:rPr lang="en-US" sz="2200" dirty="0" smtClean="0"/>
              <a:t>Lexile</a:t>
            </a:r>
            <a:r>
              <a:rPr lang="en-US" sz="2200" dirty="0" smtClean="0"/>
              <a:t> Scores</a:t>
            </a:r>
          </a:p>
          <a:p>
            <a:pPr lvl="2">
              <a:buFont typeface="Wingdings" pitchFamily="2" charset="2"/>
              <a:buChar char="Ø"/>
            </a:pPr>
            <a:r>
              <a:rPr lang="en-US" sz="2200" dirty="0" smtClean="0"/>
              <a:t>Math Modeling</a:t>
            </a:r>
          </a:p>
          <a:p>
            <a:pPr lvl="2">
              <a:buFont typeface="Wingdings" pitchFamily="2" charset="2"/>
              <a:buChar char="Ø"/>
            </a:pPr>
            <a:r>
              <a:rPr lang="en-US" sz="2200" dirty="0" smtClean="0"/>
              <a:t>Template</a:t>
            </a:r>
          </a:p>
          <a:p>
            <a:pPr lvl="0">
              <a:buFont typeface="Wingdings" pitchFamily="2" charset="2"/>
              <a:buChar char="Ø"/>
            </a:pPr>
            <a:endParaRPr lang="en-US" sz="2800" dirty="0" smtClean="0"/>
          </a:p>
          <a:p>
            <a:pPr>
              <a:buNone/>
            </a:pPr>
            <a:r>
              <a:rPr lang="en-US" sz="2800" dirty="0" smtClean="0"/>
              <a:t>III. Rubric Development</a:t>
            </a:r>
          </a:p>
          <a:p>
            <a:pPr lvl="0">
              <a:buNone/>
            </a:pPr>
            <a:r>
              <a:rPr lang="en-US" sz="2800" dirty="0" smtClean="0"/>
              <a:t>IV. Instructional Supports</a:t>
            </a:r>
          </a:p>
          <a:p>
            <a:pPr lvl="0">
              <a:buNone/>
            </a:pPr>
            <a:r>
              <a:rPr lang="en-US" sz="2800" dirty="0" smtClean="0"/>
              <a:t>V.  CCLS Alignment</a:t>
            </a:r>
          </a:p>
          <a:p>
            <a:pPr>
              <a:buNone/>
            </a:pPr>
            <a:endParaRPr lang="en-US" sz="2800" dirty="0" smtClean="0"/>
          </a:p>
          <a:p>
            <a:pPr lvl="0">
              <a:buNone/>
            </a:pPr>
            <a:endParaRPr lang="en-US" sz="2800" dirty="0" smtClean="0"/>
          </a:p>
          <a:p>
            <a:pPr lvl="1">
              <a:buNone/>
            </a:pPr>
            <a:endParaRPr lang="en-US" sz="2800" dirty="0" smtClean="0"/>
          </a:p>
          <a:p>
            <a:endParaRPr lang="en-US" dirty="0"/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08076" indent="-571500">
              <a:buNone/>
            </a:pPr>
            <a:r>
              <a:rPr lang="en-US" dirty="0" smtClean="0"/>
              <a:t>VI.    Project Management</a:t>
            </a:r>
          </a:p>
          <a:p>
            <a:pPr marL="608076" indent="-571500">
              <a:buNone/>
            </a:pPr>
            <a:r>
              <a:rPr lang="en-US" dirty="0" smtClean="0"/>
              <a:t>VII.   Academic Evaluation Team Process        	Isabella Robertson</a:t>
            </a:r>
          </a:p>
          <a:p>
            <a:pPr marL="608076" indent="-571500">
              <a:buNone/>
            </a:pPr>
            <a:r>
              <a:rPr lang="en-US" dirty="0" smtClean="0"/>
              <a:t>VIII.  Next Steps – Onsite Support    </a:t>
            </a:r>
          </a:p>
          <a:p>
            <a:pPr marL="608076" indent="-571500">
              <a:buNone/>
            </a:pPr>
            <a:r>
              <a:rPr lang="en-US" dirty="0" smtClean="0"/>
              <a:t>IX.    Q&amp;A</a:t>
            </a:r>
          </a:p>
          <a:p>
            <a:pPr>
              <a:buNone/>
            </a:pPr>
            <a:r>
              <a:rPr lang="en-US" dirty="0" smtClean="0"/>
              <a:t>X.     </a:t>
            </a:r>
            <a:r>
              <a:rPr lang="en-US" dirty="0" smtClean="0"/>
              <a:t>Feedforward</a:t>
            </a:r>
            <a:endParaRPr lang="en-US" dirty="0" smtClean="0"/>
          </a:p>
          <a:p>
            <a:pPr lvl="0"/>
            <a:endParaRPr lang="en-US" dirty="0" smtClean="0"/>
          </a:p>
          <a:p>
            <a:pPr lvl="0">
              <a:buNone/>
            </a:pPr>
            <a:endParaRPr lang="en-US" dirty="0"/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Time Line</a:t>
            </a:r>
            <a:endParaRPr lang="en-US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228600" y="2057400"/>
          <a:ext cx="8458200" cy="1859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09700"/>
                <a:gridCol w="1409700"/>
                <a:gridCol w="1409700"/>
                <a:gridCol w="1409700"/>
                <a:gridCol w="1409700"/>
                <a:gridCol w="1409700"/>
              </a:tblGrid>
              <a:tr h="175260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January 23</a:t>
                      </a:r>
                    </a:p>
                    <a:p>
                      <a:r>
                        <a:rPr lang="en-US" sz="1400" smtClean="0"/>
                        <a:t>2012</a:t>
                      </a:r>
                    </a:p>
                    <a:p>
                      <a:endParaRPr lang="en-US" sz="1400" dirty="0" smtClean="0"/>
                    </a:p>
                    <a:p>
                      <a:r>
                        <a:rPr lang="en-US" sz="1400" dirty="0" smtClean="0"/>
                        <a:t>Performance Task Submitted for Review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January</a:t>
                      </a:r>
                    </a:p>
                    <a:p>
                      <a:r>
                        <a:rPr lang="en-US" sz="1400" dirty="0" smtClean="0"/>
                        <a:t>Through February 2012</a:t>
                      </a:r>
                    </a:p>
                    <a:p>
                      <a:endParaRPr lang="en-US" sz="1400" dirty="0" smtClean="0"/>
                    </a:p>
                    <a:p>
                      <a:r>
                        <a:rPr lang="en-US" sz="1400" dirty="0" smtClean="0"/>
                        <a:t>Instructional</a:t>
                      </a:r>
                      <a:r>
                        <a:rPr lang="en-US" sz="1400" baseline="0" dirty="0" smtClean="0"/>
                        <a:t> </a:t>
                      </a:r>
                      <a:r>
                        <a:rPr lang="en-US" sz="1400" dirty="0" smtClean="0"/>
                        <a:t>Bundle</a:t>
                      </a:r>
                    </a:p>
                    <a:p>
                      <a:r>
                        <a:rPr lang="en-US" sz="1400" dirty="0" smtClean="0"/>
                        <a:t>Writing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March 1, 2012</a:t>
                      </a:r>
                    </a:p>
                    <a:p>
                      <a:endParaRPr lang="en-US" sz="1400" dirty="0" smtClean="0"/>
                    </a:p>
                    <a:p>
                      <a:r>
                        <a:rPr lang="en-US" sz="1400" dirty="0" smtClean="0"/>
                        <a:t>Bundle Submitted </a:t>
                      </a:r>
                      <a:r>
                        <a:rPr lang="en-US" sz="1400" baseline="0" dirty="0" smtClean="0"/>
                        <a:t>to </a:t>
                      </a:r>
                      <a:r>
                        <a:rPr lang="en-US" sz="1400" dirty="0" smtClean="0"/>
                        <a:t>AE Team</a:t>
                      </a:r>
                      <a:r>
                        <a:rPr lang="en-US" sz="1400" dirty="0" smtClean="0"/>
                        <a:t> for Review and</a:t>
                      </a:r>
                      <a:r>
                        <a:rPr lang="en-US" sz="1400" baseline="0" dirty="0" smtClean="0"/>
                        <a:t> Feedback by April 2012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April 2012</a:t>
                      </a:r>
                    </a:p>
                    <a:p>
                      <a:endParaRPr lang="en-US" sz="1400" dirty="0" smtClean="0"/>
                    </a:p>
                    <a:p>
                      <a:r>
                        <a:rPr lang="en-US" sz="1400" dirty="0" smtClean="0"/>
                        <a:t>Teaching Bundle</a:t>
                      </a:r>
                      <a:r>
                        <a:rPr lang="en-US" sz="1400" baseline="0" dirty="0" smtClean="0"/>
                        <a:t> and Collection of Student Work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May 2012</a:t>
                      </a:r>
                    </a:p>
                    <a:p>
                      <a:endParaRPr lang="en-US" sz="1400" dirty="0" smtClean="0"/>
                    </a:p>
                    <a:p>
                      <a:r>
                        <a:rPr lang="en-US" sz="1400" dirty="0" smtClean="0"/>
                        <a:t>Assessment, Annotation, Reflection and Revision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June 2012</a:t>
                      </a:r>
                    </a:p>
                    <a:p>
                      <a:endParaRPr lang="en-US" sz="1400" dirty="0" smtClean="0"/>
                    </a:p>
                    <a:p>
                      <a:r>
                        <a:rPr lang="en-US" sz="1400" dirty="0" smtClean="0"/>
                        <a:t>Second Draft</a:t>
                      </a:r>
                      <a:r>
                        <a:rPr lang="en-US" sz="1400" baseline="0" dirty="0" smtClean="0"/>
                        <a:t> Submitted for Review and Consideration for Common Core Library  </a:t>
                      </a:r>
                      <a:endParaRPr lang="en-US" sz="1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random/>
  </p:transition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125</TotalTime>
  <Words>148</Words>
  <Application>Microsoft Office PowerPoint</Application>
  <PresentationFormat>On-screen Show (4:3)</PresentationFormat>
  <Paragraphs>56</Paragraphs>
  <Slides>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Technic</vt:lpstr>
      <vt:lpstr>Common Core Aligned  Instructional Bundles:   CTE and Academic Integration</vt:lpstr>
      <vt:lpstr>Agenda</vt:lpstr>
      <vt:lpstr>Agenda</vt:lpstr>
      <vt:lpstr>Agenda</vt:lpstr>
      <vt:lpstr>Time Line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Common Core Aligned  Instructional Bundles:   CTE and Academic Integration</dc:title>
  <dc:creator>Joe</dc:creator>
  <cp:lastModifiedBy>Joe</cp:lastModifiedBy>
  <cp:revision>21</cp:revision>
  <dcterms:created xsi:type="dcterms:W3CDTF">2012-01-04T22:12:48Z</dcterms:created>
  <dcterms:modified xsi:type="dcterms:W3CDTF">2012-01-23T03:05:01Z</dcterms:modified>
</cp:coreProperties>
</file>

<file path=docProps/thumbnail.jpeg>
</file>