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19"/>
  </p:notesMasterIdLst>
  <p:handoutMasterIdLst>
    <p:handoutMasterId r:id="rId20"/>
  </p:handoutMasterIdLst>
  <p:sldIdLst>
    <p:sldId id="590" r:id="rId2"/>
    <p:sldId id="554" r:id="rId3"/>
    <p:sldId id="593" r:id="rId4"/>
    <p:sldId id="594" r:id="rId5"/>
    <p:sldId id="595" r:id="rId6"/>
    <p:sldId id="592" r:id="rId7"/>
    <p:sldId id="577" r:id="rId8"/>
    <p:sldId id="568" r:id="rId9"/>
    <p:sldId id="569" r:id="rId10"/>
    <p:sldId id="570" r:id="rId11"/>
    <p:sldId id="571" r:id="rId12"/>
    <p:sldId id="572" r:id="rId13"/>
    <p:sldId id="573" r:id="rId14"/>
    <p:sldId id="576" r:id="rId15"/>
    <p:sldId id="598" r:id="rId16"/>
    <p:sldId id="596" r:id="rId17"/>
    <p:sldId id="581" r:id="rId18"/>
  </p:sldIdLst>
  <p:sldSz cx="9144000" cy="6858000" type="screen4x3"/>
  <p:notesSz cx="6954838" cy="9240838"/>
  <p:defaultTextStyle>
    <a:defPPr>
      <a:defRPr lang="en-US"/>
    </a:defPPr>
    <a:lvl1pPr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1pPr>
    <a:lvl2pPr marL="4572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2pPr>
    <a:lvl3pPr marL="9144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3pPr>
    <a:lvl4pPr marL="13716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4pPr>
    <a:lvl5pPr marL="1828800" algn="l"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ndace Wang" initials="CW" lastIdx="5" clrIdx="0"/>
  <p:cmAuthor id="1" name="LPerkins2" initials="LEP"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6699CC"/>
    <a:srgbClr val="76B5E0"/>
    <a:srgbClr val="FAB190"/>
    <a:srgbClr val="F63232"/>
  </p:clrMru>
  <p:extLst>
    <p:ext uri="{E76CE94A-603C-4142-B9EB-6D1370010A27}">
      <p14:discardImageEditData xmlns:p14="http://schemas.microsoft.com/office/powerpoint/2010/main" xmlns="" xmlns:mv="urn:schemas-microsoft-com:mac:vml" xmlns:mc="http://schemas.openxmlformats.org/markup-compatibility/2006" val="0"/>
    </p:ext>
    <p:ext uri="{D31A062A-798A-4329-ABDD-BBA856620510}">
      <p14:defaultImageDpi xmlns:p14="http://schemas.microsoft.com/office/powerpoint/2010/main" xmlns=""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78" autoAdjust="0"/>
    <p:restoredTop sz="83141" autoAdjust="0"/>
  </p:normalViewPr>
  <p:slideViewPr>
    <p:cSldViewPr snapToGrid="0">
      <p:cViewPr>
        <p:scale>
          <a:sx n="66" d="100"/>
          <a:sy n="66" d="100"/>
        </p:scale>
        <p:origin x="-696"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3144" y="-456"/>
      </p:cViewPr>
      <p:guideLst>
        <p:guide orient="horz" pos="2911"/>
        <p:guide pos="219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665" tIns="46333" rIns="92665" bIns="46333" rtlCol="0"/>
          <a:lstStyle>
            <a:lvl1pPr algn="l">
              <a:defRPr sz="1200"/>
            </a:lvl1pPr>
          </a:lstStyle>
          <a:p>
            <a:endParaRPr lang="en-US" dirty="0"/>
          </a:p>
        </p:txBody>
      </p:sp>
      <p:sp>
        <p:nvSpPr>
          <p:cNvPr id="3" name="Date Placeholder 2"/>
          <p:cNvSpPr>
            <a:spLocks noGrp="1"/>
          </p:cNvSpPr>
          <p:nvPr>
            <p:ph type="dt" sz="quarter" idx="1"/>
          </p:nvPr>
        </p:nvSpPr>
        <p:spPr>
          <a:xfrm>
            <a:off x="3939467" y="0"/>
            <a:ext cx="3013763" cy="462042"/>
          </a:xfrm>
          <a:prstGeom prst="rect">
            <a:avLst/>
          </a:prstGeom>
        </p:spPr>
        <p:txBody>
          <a:bodyPr vert="horz" lIns="92665" tIns="46333" rIns="92665" bIns="46333" rtlCol="0"/>
          <a:lstStyle>
            <a:lvl1pPr algn="r">
              <a:defRPr sz="1200"/>
            </a:lvl1pPr>
          </a:lstStyle>
          <a:p>
            <a:fld id="{49150655-BF69-4C34-B0EE-D813F7D74ED9}" type="datetimeFigureOut">
              <a:rPr lang="en-US" smtClean="0"/>
              <a:pPr/>
              <a:t>1/24/2012</a:t>
            </a:fld>
            <a:endParaRPr lang="en-US" dirty="0"/>
          </a:p>
        </p:txBody>
      </p:sp>
      <p:sp>
        <p:nvSpPr>
          <p:cNvPr id="4" name="Footer Placeholder 3"/>
          <p:cNvSpPr>
            <a:spLocks noGrp="1"/>
          </p:cNvSpPr>
          <p:nvPr>
            <p:ph type="ftr" sz="quarter" idx="2"/>
          </p:nvPr>
        </p:nvSpPr>
        <p:spPr>
          <a:xfrm>
            <a:off x="0" y="8777192"/>
            <a:ext cx="3013763" cy="462042"/>
          </a:xfrm>
          <a:prstGeom prst="rect">
            <a:avLst/>
          </a:prstGeom>
        </p:spPr>
        <p:txBody>
          <a:bodyPr vert="horz" lIns="92665" tIns="46333" rIns="92665" bIns="4633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7" y="8777192"/>
            <a:ext cx="3013763" cy="462042"/>
          </a:xfrm>
          <a:prstGeom prst="rect">
            <a:avLst/>
          </a:prstGeom>
        </p:spPr>
        <p:txBody>
          <a:bodyPr vert="horz" lIns="92665" tIns="46333" rIns="92665" bIns="46333" rtlCol="0" anchor="b"/>
          <a:lstStyle>
            <a:lvl1pPr algn="r">
              <a:defRPr sz="1200"/>
            </a:lvl1pPr>
          </a:lstStyle>
          <a:p>
            <a:fld id="{1492DE84-8C4D-4ECC-8862-2D24BF1BDD74}" type="slidenum">
              <a:rPr lang="en-US" smtClean="0"/>
              <a:pPr/>
              <a:t>‹#›</a:t>
            </a:fld>
            <a:endParaRPr lang="en-US" dirty="0"/>
          </a:p>
        </p:txBody>
      </p:sp>
    </p:spTree>
    <p:extLst>
      <p:ext uri="{BB962C8B-B14F-4D97-AF65-F5344CB8AC3E}">
        <p14:creationId xmlns:p14="http://schemas.microsoft.com/office/powerpoint/2010/main" xmlns="" xmlns:mv="urn:schemas-microsoft-com:mac:vml" xmlns:mc="http://schemas.openxmlformats.org/markup-compatibility/2006" val="3629767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13763" cy="462042"/>
          </a:xfrm>
          <a:prstGeom prst="rect">
            <a:avLst/>
          </a:prstGeom>
          <a:noFill/>
          <a:ln w="9525">
            <a:noFill/>
            <a:miter lim="800000"/>
            <a:headEnd/>
            <a:tailEnd/>
          </a:ln>
        </p:spPr>
        <p:txBody>
          <a:bodyPr vert="horz" wrap="square" lIns="92660" tIns="46331" rIns="92660" bIns="46331" numCol="1" anchor="t" anchorCtr="0" compatLnSpc="1">
            <a:prstTxWarp prst="textNoShape">
              <a:avLst/>
            </a:prstTxWarp>
          </a:bodyPr>
          <a:lstStyle>
            <a:lvl1pPr eaLnBrk="0" hangingPunct="0">
              <a:defRPr sz="1200">
                <a:latin typeface="Arial" charset="0"/>
                <a:ea typeface="ＭＳ Ｐゴシック" pitchFamily="1" charset="-128"/>
                <a:cs typeface="+mn-cs"/>
              </a:defRPr>
            </a:lvl1pPr>
          </a:lstStyle>
          <a:p>
            <a:pPr>
              <a:defRPr/>
            </a:pPr>
            <a:endParaRPr lang="en-US" dirty="0"/>
          </a:p>
        </p:txBody>
      </p:sp>
      <p:sp>
        <p:nvSpPr>
          <p:cNvPr id="9219" name="Rectangle 3"/>
          <p:cNvSpPr>
            <a:spLocks noGrp="1" noChangeArrowheads="1"/>
          </p:cNvSpPr>
          <p:nvPr>
            <p:ph type="dt" idx="1"/>
          </p:nvPr>
        </p:nvSpPr>
        <p:spPr bwMode="auto">
          <a:xfrm>
            <a:off x="3941076" y="0"/>
            <a:ext cx="3013763" cy="462042"/>
          </a:xfrm>
          <a:prstGeom prst="rect">
            <a:avLst/>
          </a:prstGeom>
          <a:noFill/>
          <a:ln w="9525">
            <a:noFill/>
            <a:miter lim="800000"/>
            <a:headEnd/>
            <a:tailEnd/>
          </a:ln>
        </p:spPr>
        <p:txBody>
          <a:bodyPr vert="horz" wrap="square" lIns="92660" tIns="46331" rIns="92660" bIns="46331" numCol="1" anchor="t" anchorCtr="0" compatLnSpc="1">
            <a:prstTxWarp prst="textNoShape">
              <a:avLst/>
            </a:prstTxWarp>
          </a:bodyPr>
          <a:lstStyle>
            <a:lvl1pPr algn="r" eaLnBrk="0" hangingPunct="0">
              <a:defRPr sz="1200">
                <a:latin typeface="Arial" charset="0"/>
                <a:ea typeface="ＭＳ Ｐゴシック" pitchFamily="1" charset="-128"/>
                <a:cs typeface="+mn-cs"/>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68400" y="693738"/>
            <a:ext cx="4618038" cy="3463925"/>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27313" y="4389398"/>
            <a:ext cx="5100214" cy="4158377"/>
          </a:xfrm>
          <a:prstGeom prst="rect">
            <a:avLst/>
          </a:prstGeom>
          <a:noFill/>
          <a:ln w="9525">
            <a:noFill/>
            <a:miter lim="800000"/>
            <a:headEnd/>
            <a:tailEnd/>
          </a:ln>
        </p:spPr>
        <p:txBody>
          <a:bodyPr vert="horz" wrap="square" lIns="92660" tIns="46331" rIns="92660" bIns="46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778796"/>
            <a:ext cx="3013763" cy="462042"/>
          </a:xfrm>
          <a:prstGeom prst="rect">
            <a:avLst/>
          </a:prstGeom>
          <a:noFill/>
          <a:ln w="9525">
            <a:noFill/>
            <a:miter lim="800000"/>
            <a:headEnd/>
            <a:tailEnd/>
          </a:ln>
        </p:spPr>
        <p:txBody>
          <a:bodyPr vert="horz" wrap="square" lIns="92660" tIns="46331" rIns="92660" bIns="46331" numCol="1" anchor="b" anchorCtr="0" compatLnSpc="1">
            <a:prstTxWarp prst="textNoShape">
              <a:avLst/>
            </a:prstTxWarp>
          </a:bodyPr>
          <a:lstStyle>
            <a:lvl1pPr eaLnBrk="0" hangingPunct="0">
              <a:defRPr sz="1200">
                <a:latin typeface="Arial" charset="0"/>
                <a:ea typeface="ＭＳ Ｐゴシック" pitchFamily="1" charset="-128"/>
                <a:cs typeface="+mn-cs"/>
              </a:defRPr>
            </a:lvl1pPr>
          </a:lstStyle>
          <a:p>
            <a:pPr>
              <a:defRPr/>
            </a:pPr>
            <a:endParaRPr lang="en-US" dirty="0"/>
          </a:p>
        </p:txBody>
      </p:sp>
      <p:sp>
        <p:nvSpPr>
          <p:cNvPr id="9223" name="Rectangle 7"/>
          <p:cNvSpPr>
            <a:spLocks noGrp="1" noChangeArrowheads="1"/>
          </p:cNvSpPr>
          <p:nvPr>
            <p:ph type="sldNum" sz="quarter" idx="5"/>
          </p:nvPr>
        </p:nvSpPr>
        <p:spPr bwMode="auto">
          <a:xfrm>
            <a:off x="3941076" y="8778796"/>
            <a:ext cx="3013763" cy="462042"/>
          </a:xfrm>
          <a:prstGeom prst="rect">
            <a:avLst/>
          </a:prstGeom>
          <a:noFill/>
          <a:ln w="9525">
            <a:noFill/>
            <a:miter lim="800000"/>
            <a:headEnd/>
            <a:tailEnd/>
          </a:ln>
        </p:spPr>
        <p:txBody>
          <a:bodyPr vert="horz" wrap="square" lIns="92660" tIns="46331" rIns="92660" bIns="46331" numCol="1" anchor="b" anchorCtr="0" compatLnSpc="1">
            <a:prstTxWarp prst="textNoShape">
              <a:avLst/>
            </a:prstTxWarp>
          </a:bodyPr>
          <a:lstStyle>
            <a:lvl1pPr algn="r" eaLnBrk="0" hangingPunct="0">
              <a:defRPr sz="1200">
                <a:latin typeface="Arial" charset="0"/>
                <a:ea typeface="ＭＳ Ｐゴシック" pitchFamily="1" charset="-128"/>
                <a:cs typeface="+mn-cs"/>
              </a:defRPr>
            </a:lvl1pPr>
          </a:lstStyle>
          <a:p>
            <a:pPr>
              <a:defRPr/>
            </a:pPr>
            <a:fld id="{5D08008F-983C-4971-9475-2B7C4BD1F8B7}" type="slidenum">
              <a:rPr lang="en-US"/>
              <a:pPr>
                <a:defRPr/>
              </a:pPr>
              <a:t>‹#›</a:t>
            </a:fld>
            <a:endParaRPr lang="en-US" dirty="0"/>
          </a:p>
        </p:txBody>
      </p:sp>
    </p:spTree>
    <p:extLst>
      <p:ext uri="{BB962C8B-B14F-4D97-AF65-F5344CB8AC3E}">
        <p14:creationId xmlns:p14="http://schemas.microsoft.com/office/powerpoint/2010/main" xmlns="" xmlns:mv="urn:schemas-microsoft-com:mac:vml" xmlns:mc="http://schemas.openxmlformats.org/markup-compatibility/2006" val="32915767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84"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defTabSz="923925"/>
            <a:endParaRPr lang="en-US" dirty="0" smtClean="0"/>
          </a:p>
        </p:txBody>
      </p:sp>
      <p:sp>
        <p:nvSpPr>
          <p:cNvPr id="54276" name="Slide Number Placeholder 3"/>
          <p:cNvSpPr>
            <a:spLocks noGrp="1"/>
          </p:cNvSpPr>
          <p:nvPr>
            <p:ph type="sldNum" sz="quarter" idx="5"/>
          </p:nvPr>
        </p:nvSpPr>
        <p:spPr>
          <a:noFill/>
        </p:spPr>
        <p:txBody>
          <a:bodyPr/>
          <a:lstStyle/>
          <a:p>
            <a:pPr defTabSz="906463"/>
            <a:fld id="{253D9E84-8638-40E3-AF07-C6DE8DBA93C0}" type="slidenum">
              <a:rPr lang="en-US" smtClean="0"/>
              <a:pPr defTabSz="906463"/>
              <a:t>2</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defTabSz="923925"/>
            <a:endParaRPr lang="en-US" dirty="0" smtClean="0"/>
          </a:p>
        </p:txBody>
      </p:sp>
      <p:sp>
        <p:nvSpPr>
          <p:cNvPr id="71684" name="Slide Number Placeholder 3"/>
          <p:cNvSpPr>
            <a:spLocks noGrp="1"/>
          </p:cNvSpPr>
          <p:nvPr>
            <p:ph type="sldNum" sz="quarter" idx="5"/>
          </p:nvPr>
        </p:nvSpPr>
        <p:spPr>
          <a:noFill/>
        </p:spPr>
        <p:txBody>
          <a:bodyPr/>
          <a:lstStyle/>
          <a:p>
            <a:pPr defTabSz="906463"/>
            <a:fld id="{A25E5712-B6AF-4753-B9CE-C91EC15D882F}" type="slidenum">
              <a:rPr lang="en-US" smtClean="0"/>
              <a:pPr defTabSz="906463"/>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defTabSz="923925"/>
            <a:endParaRPr lang="en-US" dirty="0" smtClean="0"/>
          </a:p>
        </p:txBody>
      </p:sp>
      <p:sp>
        <p:nvSpPr>
          <p:cNvPr id="72708" name="Slide Number Placeholder 3"/>
          <p:cNvSpPr>
            <a:spLocks noGrp="1"/>
          </p:cNvSpPr>
          <p:nvPr>
            <p:ph type="sldNum" sz="quarter" idx="5"/>
          </p:nvPr>
        </p:nvSpPr>
        <p:spPr>
          <a:noFill/>
        </p:spPr>
        <p:txBody>
          <a:bodyPr/>
          <a:lstStyle/>
          <a:p>
            <a:pPr defTabSz="906463"/>
            <a:fld id="{72074D99-4B8D-4125-B342-AB37E354219F}" type="slidenum">
              <a:rPr lang="en-US" smtClean="0"/>
              <a:pPr defTabSz="906463"/>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defTabSz="923925"/>
            <a:endParaRPr lang="en-US" dirty="0" smtClean="0"/>
          </a:p>
        </p:txBody>
      </p:sp>
      <p:sp>
        <p:nvSpPr>
          <p:cNvPr id="73732" name="Slide Number Placeholder 3"/>
          <p:cNvSpPr>
            <a:spLocks noGrp="1"/>
          </p:cNvSpPr>
          <p:nvPr>
            <p:ph type="sldNum" sz="quarter" idx="5"/>
          </p:nvPr>
        </p:nvSpPr>
        <p:spPr>
          <a:noFill/>
        </p:spPr>
        <p:txBody>
          <a:bodyPr/>
          <a:lstStyle/>
          <a:p>
            <a:pPr defTabSz="906463"/>
            <a:fld id="{A2713279-7181-41A2-9AFA-DE2F27ECF884}" type="slidenum">
              <a:rPr lang="en-US" smtClean="0"/>
              <a:pPr defTabSz="906463"/>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pPr defTabSz="923925"/>
            <a:r>
              <a:rPr lang="en-US" dirty="0" smtClean="0"/>
              <a:t>Room Facilitator: Isabella Robertson </a:t>
            </a:r>
          </a:p>
          <a:p>
            <a:pPr defTabSz="923925"/>
            <a:endParaRPr lang="en-US" dirty="0" smtClean="0"/>
          </a:p>
          <a:p>
            <a:pPr defTabSz="923925"/>
            <a:r>
              <a:rPr lang="en-US" dirty="0" smtClean="0"/>
              <a:t>Using this rubric we are going to rate the alignment of the entire standard W.5.1 for this task.  Explain the rubric and ask tables to give a 0, 1, 2, 3 for alignment to 5.W.1.  Fist for O, one finger for one, etc. </a:t>
            </a:r>
            <a:r>
              <a:rPr lang="en-US" baseline="0" dirty="0" smtClean="0"/>
              <a:t>  </a:t>
            </a:r>
            <a:r>
              <a:rPr lang="en-US" dirty="0" smtClean="0"/>
              <a:t>If </a:t>
            </a:r>
            <a:r>
              <a:rPr lang="en-US" dirty="0" smtClean="0"/>
              <a:t>there’s time, allow a few volunteers to share their rationale.  </a:t>
            </a:r>
          </a:p>
          <a:p>
            <a:pPr defTabSz="923925"/>
            <a:endParaRPr lang="en-US" dirty="0" smtClean="0"/>
          </a:p>
          <a:p>
            <a:pPr defTabSz="923925"/>
            <a:r>
              <a:rPr lang="en-US" dirty="0" smtClean="0"/>
              <a:t>Points to cover:</a:t>
            </a:r>
          </a:p>
          <a:p>
            <a:pPr defTabSz="923925">
              <a:buFontTx/>
              <a:buChar char="•"/>
            </a:pPr>
            <a:r>
              <a:rPr lang="en-US" dirty="0" smtClean="0"/>
              <a:t>The rubric helps to locate where a task might be on the spectrum of alignment—often it is not a simple answer.  Writing standard 1 covers a lot of ground and therefore there may be very good reasons why a teacher has left out certain parts of the standard in a task.  Therefore an alignment of 2 is still considered a strong alignment.   The </a:t>
            </a:r>
            <a:r>
              <a:rPr lang="en-US" dirty="0" err="1" smtClean="0"/>
              <a:t>norming</a:t>
            </a:r>
            <a:r>
              <a:rPr lang="en-US" dirty="0" smtClean="0"/>
              <a:t> process is very important to ensure consistency in ratings and to help develop a common understanding of what is at the heart of each standard and what strong alignment looks like.</a:t>
            </a:r>
          </a:p>
          <a:p>
            <a:pPr defTabSz="923925">
              <a:buFontTx/>
              <a:buNone/>
            </a:pPr>
            <a:endParaRPr lang="en-US" dirty="0" smtClean="0"/>
          </a:p>
        </p:txBody>
      </p:sp>
      <p:sp>
        <p:nvSpPr>
          <p:cNvPr id="76804" name="Slide Number Placeholder 3"/>
          <p:cNvSpPr>
            <a:spLocks noGrp="1"/>
          </p:cNvSpPr>
          <p:nvPr>
            <p:ph type="sldNum" sz="quarter" idx="5"/>
          </p:nvPr>
        </p:nvSpPr>
        <p:spPr>
          <a:noFill/>
        </p:spPr>
        <p:txBody>
          <a:bodyPr/>
          <a:lstStyle/>
          <a:p>
            <a:pPr defTabSz="906463"/>
            <a:fld id="{288F4286-CD0A-4563-9A15-883B397A3107}" type="slidenum">
              <a:rPr lang="en-US" smtClean="0"/>
              <a:pPr defTabSz="906463"/>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defTabSz="923925"/>
            <a:endParaRPr lang="en-US" dirty="0" smtClean="0"/>
          </a:p>
        </p:txBody>
      </p:sp>
      <p:sp>
        <p:nvSpPr>
          <p:cNvPr id="73732" name="Slide Number Placeholder 3"/>
          <p:cNvSpPr>
            <a:spLocks noGrp="1"/>
          </p:cNvSpPr>
          <p:nvPr>
            <p:ph type="sldNum" sz="quarter" idx="5"/>
          </p:nvPr>
        </p:nvSpPr>
        <p:spPr>
          <a:noFill/>
        </p:spPr>
        <p:txBody>
          <a:bodyPr/>
          <a:lstStyle/>
          <a:p>
            <a:pPr defTabSz="906463"/>
            <a:fld id="{A2713279-7181-41A2-9AFA-DE2F27ECF884}" type="slidenum">
              <a:rPr lang="en-US" smtClean="0"/>
              <a:pPr defTabSz="906463"/>
              <a:t>15</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defTabSz="923925"/>
            <a:endParaRPr lang="en-US" dirty="0" smtClean="0"/>
          </a:p>
        </p:txBody>
      </p:sp>
      <p:sp>
        <p:nvSpPr>
          <p:cNvPr id="81924" name="Slide Number Placeholder 3"/>
          <p:cNvSpPr>
            <a:spLocks noGrp="1"/>
          </p:cNvSpPr>
          <p:nvPr>
            <p:ph type="sldNum" sz="quarter" idx="5"/>
          </p:nvPr>
        </p:nvSpPr>
        <p:spPr>
          <a:noFill/>
        </p:spPr>
        <p:txBody>
          <a:bodyPr/>
          <a:lstStyle/>
          <a:p>
            <a:pPr defTabSz="906463"/>
            <a:fld id="{EC6C5F14-9586-437F-AAC2-8BE86448F586}" type="slidenum">
              <a:rPr lang="en-US" smtClean="0"/>
              <a:pPr defTabSz="906463"/>
              <a:t>17</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defTabSz="923925"/>
            <a:endParaRPr lang="en-US" dirty="0" smtClean="0">
              <a:ea typeface="MS PGothic" pitchFamily="34" charset="-128"/>
            </a:endParaRPr>
          </a:p>
        </p:txBody>
      </p:sp>
      <p:sp>
        <p:nvSpPr>
          <p:cNvPr id="53252" name="Slide Number Placeholder 3"/>
          <p:cNvSpPr txBox="1">
            <a:spLocks noGrp="1"/>
          </p:cNvSpPr>
          <p:nvPr/>
        </p:nvSpPr>
        <p:spPr bwMode="auto">
          <a:xfrm>
            <a:off x="3941764" y="8778876"/>
            <a:ext cx="3013075" cy="461963"/>
          </a:xfrm>
          <a:prstGeom prst="rect">
            <a:avLst/>
          </a:prstGeom>
          <a:noFill/>
          <a:ln w="9525">
            <a:noFill/>
            <a:miter lim="800000"/>
            <a:headEnd/>
            <a:tailEnd/>
          </a:ln>
        </p:spPr>
        <p:txBody>
          <a:bodyPr lIns="94299" tIns="47151" rIns="94299" bIns="47151" anchor="b"/>
          <a:lstStyle/>
          <a:p>
            <a:pPr algn="r" eaLnBrk="0" hangingPunct="0"/>
            <a:fld id="{3EAC4F28-80D1-4B01-9FD3-E72FAF6D8F49}" type="slidenum">
              <a:rPr lang="en-US" sz="1200"/>
              <a:pPr algn="r" eaLnBrk="0" hangingPunct="0"/>
              <a:t>3</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US" dirty="0" smtClean="0"/>
          </a:p>
        </p:txBody>
      </p:sp>
      <p:sp>
        <p:nvSpPr>
          <p:cNvPr id="56324" name="Slide Number Placeholder 3"/>
          <p:cNvSpPr>
            <a:spLocks noGrp="1"/>
          </p:cNvSpPr>
          <p:nvPr>
            <p:ph type="sldNum" sz="quarter" idx="5"/>
          </p:nvPr>
        </p:nvSpPr>
        <p:spPr>
          <a:noFill/>
        </p:spPr>
        <p:txBody>
          <a:bodyPr/>
          <a:lstStyle/>
          <a:p>
            <a:pPr defTabSz="906463"/>
            <a:fld id="{AD412BB1-C903-42F3-92E0-DC6DBF7E6D8F}" type="slidenum">
              <a:rPr lang="en-US" smtClean="0"/>
              <a:pPr defTabSz="906463"/>
              <a:t>4</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defTabSz="923925"/>
            <a:endParaRPr lang="en-US" dirty="0" smtClean="0"/>
          </a:p>
        </p:txBody>
      </p:sp>
      <p:sp>
        <p:nvSpPr>
          <p:cNvPr id="57348" name="Slide Number Placeholder 3"/>
          <p:cNvSpPr>
            <a:spLocks noGrp="1"/>
          </p:cNvSpPr>
          <p:nvPr>
            <p:ph type="sldNum" sz="quarter" idx="5"/>
          </p:nvPr>
        </p:nvSpPr>
        <p:spPr>
          <a:noFill/>
        </p:spPr>
        <p:txBody>
          <a:bodyPr/>
          <a:lstStyle/>
          <a:p>
            <a:pPr defTabSz="906463"/>
            <a:fld id="{F8999706-22BA-400A-953F-7D58E859DC0F}" type="slidenum">
              <a:rPr lang="en-US" smtClean="0"/>
              <a:pPr defTabSz="906463"/>
              <a:t>5</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pPr>
              <a:buFont typeface="Arial" pitchFamily="34" charset="0"/>
              <a:buNone/>
            </a:pPr>
            <a:endParaRPr lang="en-US" dirty="0" smtClean="0"/>
          </a:p>
        </p:txBody>
      </p:sp>
      <p:sp>
        <p:nvSpPr>
          <p:cNvPr id="61444" name="Slide Number Placeholder 3"/>
          <p:cNvSpPr>
            <a:spLocks noGrp="1"/>
          </p:cNvSpPr>
          <p:nvPr>
            <p:ph type="sldNum" sz="quarter" idx="5"/>
          </p:nvPr>
        </p:nvSpPr>
        <p:spPr>
          <a:noFill/>
        </p:spPr>
        <p:txBody>
          <a:bodyPr/>
          <a:lstStyle/>
          <a:p>
            <a:pPr defTabSz="906463"/>
            <a:fld id="{55443A69-CFCC-484E-AFEA-659AD2E7A77E}" type="slidenum">
              <a:rPr lang="en-US" smtClean="0"/>
              <a:pPr defTabSz="906463"/>
              <a:t>6</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US" dirty="0" smtClean="0"/>
          </a:p>
        </p:txBody>
      </p:sp>
      <p:sp>
        <p:nvSpPr>
          <p:cNvPr id="77828" name="Slide Number Placeholder 3"/>
          <p:cNvSpPr>
            <a:spLocks noGrp="1"/>
          </p:cNvSpPr>
          <p:nvPr>
            <p:ph type="sldNum" sz="quarter" idx="5"/>
          </p:nvPr>
        </p:nvSpPr>
        <p:spPr>
          <a:noFill/>
        </p:spPr>
        <p:txBody>
          <a:bodyPr/>
          <a:lstStyle/>
          <a:p>
            <a:pPr defTabSz="906463"/>
            <a:fld id="{3AF72125-0A23-41D7-A6E6-A67A98E3C07D}" type="slidenum">
              <a:rPr lang="en-US" smtClean="0"/>
              <a:pPr defTabSz="906463"/>
              <a:t>7</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US" dirty="0" smtClean="0"/>
              <a:t>Facilitator: Isabella Robertson</a:t>
            </a:r>
          </a:p>
          <a:p>
            <a:endParaRPr lang="en-US" dirty="0" smtClean="0"/>
          </a:p>
          <a:p>
            <a:r>
              <a:rPr lang="en-US" dirty="0" smtClean="0"/>
              <a:t>Define Alignment: When</a:t>
            </a:r>
            <a:r>
              <a:rPr lang="en-US" baseline="0" dirty="0" smtClean="0"/>
              <a:t> we talk about alignment, we’re really talking about the quality of a task in terms of how well it represents what the standards are asking students to know and be able to do.  </a:t>
            </a:r>
          </a:p>
          <a:p>
            <a:r>
              <a:rPr lang="en-US" baseline="0" dirty="0" smtClean="0"/>
              <a:t>We’re going to look at a task and think through how we might assess a task for how well it represents a given set of standards.</a:t>
            </a:r>
            <a:endParaRPr lang="en-US" dirty="0" smtClean="0"/>
          </a:p>
        </p:txBody>
      </p:sp>
      <p:sp>
        <p:nvSpPr>
          <p:cNvPr id="68612" name="Slide Number Placeholder 3"/>
          <p:cNvSpPr>
            <a:spLocks noGrp="1"/>
          </p:cNvSpPr>
          <p:nvPr>
            <p:ph type="sldNum" sz="quarter" idx="5"/>
          </p:nvPr>
        </p:nvSpPr>
        <p:spPr>
          <a:noFill/>
        </p:spPr>
        <p:txBody>
          <a:bodyPr/>
          <a:lstStyle/>
          <a:p>
            <a:pPr defTabSz="906463"/>
            <a:fld id="{D8BA974E-0BAF-423E-9BD5-C5BEF10883B7}" type="slidenum">
              <a:rPr lang="en-US" smtClean="0"/>
              <a:pPr defTabSz="906463"/>
              <a:t>8</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defTabSz="923925"/>
            <a:endParaRPr lang="en-US" dirty="0" smtClean="0"/>
          </a:p>
        </p:txBody>
      </p:sp>
      <p:sp>
        <p:nvSpPr>
          <p:cNvPr id="69636" name="Slide Number Placeholder 3"/>
          <p:cNvSpPr>
            <a:spLocks noGrp="1"/>
          </p:cNvSpPr>
          <p:nvPr>
            <p:ph type="sldNum" sz="quarter" idx="5"/>
          </p:nvPr>
        </p:nvSpPr>
        <p:spPr>
          <a:noFill/>
        </p:spPr>
        <p:txBody>
          <a:bodyPr/>
          <a:lstStyle/>
          <a:p>
            <a:pPr defTabSz="906463"/>
            <a:fld id="{E1698482-725F-4E60-A730-0AA4A1717CCA}" type="slidenum">
              <a:rPr lang="en-US" smtClean="0"/>
              <a:pPr defTabSz="906463"/>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dirty="0" smtClean="0"/>
          </a:p>
          <a:p>
            <a:endParaRPr lang="en-US" dirty="0" smtClean="0"/>
          </a:p>
        </p:txBody>
      </p:sp>
      <p:sp>
        <p:nvSpPr>
          <p:cNvPr id="70660" name="Slide Number Placeholder 3"/>
          <p:cNvSpPr>
            <a:spLocks noGrp="1"/>
          </p:cNvSpPr>
          <p:nvPr>
            <p:ph type="sldNum" sz="quarter" idx="5"/>
          </p:nvPr>
        </p:nvSpPr>
        <p:spPr>
          <a:noFill/>
        </p:spPr>
        <p:txBody>
          <a:bodyPr/>
          <a:lstStyle/>
          <a:p>
            <a:pPr defTabSz="906463"/>
            <a:fld id="{2D3DCE61-6007-4603-BFED-E0C01E92D026}" type="slidenum">
              <a:rPr lang="en-US" smtClean="0"/>
              <a:pPr defTabSz="906463"/>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C17ACB3D-03C2-41EB-A002-C46D0CCC46A6}" type="slidenum">
              <a:rPr lang="en-US"/>
              <a:pPr>
                <a:defRPr/>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E9730DBA-BB72-476D-9168-94870FA23CBE}" type="slidenum">
              <a:rPr lang="en-US"/>
              <a:pPr>
                <a:defRPr/>
              </a:pPr>
              <a:t>‹#›</a:t>
            </a:fld>
            <a:endParaRPr lang="en-US" sz="14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3000" y="558800"/>
            <a:ext cx="1943100" cy="5003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3700" y="558800"/>
            <a:ext cx="5676900" cy="5003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293CFDD2-37C0-4440-A3D1-8708B373766B}" type="slidenum">
              <a:rPr lang="en-US"/>
              <a:pPr>
                <a:defRPr/>
              </a:pPr>
              <a:t>‹#›</a:t>
            </a:fld>
            <a:endParaRPr lang="en-US" sz="14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3700" y="558800"/>
            <a:ext cx="7772400" cy="609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93700" y="1447800"/>
            <a:ext cx="7772400" cy="4114800"/>
          </a:xfrm>
        </p:spPr>
        <p:txBody>
          <a:bodyPr/>
          <a:lstStyle/>
          <a:p>
            <a:pPr lvl="0"/>
            <a:endParaRPr lang="en-US" noProof="0" dirty="0"/>
          </a:p>
        </p:txBody>
      </p:sp>
      <p:sp>
        <p:nvSpPr>
          <p:cNvPr id="4" name="Rectangle 8"/>
          <p:cNvSpPr>
            <a:spLocks noGrp="1" noChangeArrowheads="1"/>
          </p:cNvSpPr>
          <p:nvPr>
            <p:ph type="sldNum" sz="quarter" idx="10"/>
          </p:nvPr>
        </p:nvSpPr>
        <p:spPr>
          <a:ln/>
        </p:spPr>
        <p:txBody>
          <a:bodyPr/>
          <a:lstStyle>
            <a:lvl1pPr>
              <a:defRPr/>
            </a:lvl1pPr>
          </a:lstStyle>
          <a:p>
            <a:pPr>
              <a:defRPr/>
            </a:pPr>
            <a:fld id="{33D28E48-7737-4C57-9414-ED7084A9A040}" type="slidenum">
              <a:rPr lang="en-US"/>
              <a:pPr>
                <a:defRPr/>
              </a:pPr>
              <a:t>‹#›</a:t>
            </a:fld>
            <a:endParaRPr lang="en-US" sz="1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3700" y="152400"/>
            <a:ext cx="7772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E339177-7555-4CC0-A786-03EDBFB9C768}" type="slidenum">
              <a:rPr lang="en-US"/>
              <a:pPr>
                <a:defRPr/>
              </a:pPr>
              <a:t>‹#›</a:t>
            </a:fld>
            <a:endParaRPr lang="en-US" sz="1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3700" y="1524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93700" y="14478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56100" y="14478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1D6F6F40-D142-4181-AAE2-8DFBF31069CA}" type="slidenum">
              <a:rPr lang="en-US"/>
              <a:pPr>
                <a:defRPr/>
              </a:pPr>
              <a:t>‹#›</a:t>
            </a:fld>
            <a:endParaRPr lang="en-US" sz="1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pPr>
              <a:defRPr/>
            </a:pPr>
            <a:fld id="{3F26AD9C-CD93-4D7B-9DF1-E488C07C1CA6}" type="slidenum">
              <a:rPr lang="en-US"/>
              <a:pPr>
                <a:defRPr/>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93700" y="1447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56100" y="1447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pPr>
              <a:defRPr/>
            </a:pPr>
            <a:fld id="{57B54F64-08FF-4B2C-9B8A-9C81C0ABE764}" type="slidenum">
              <a:rPr lang="en-US"/>
              <a:pPr>
                <a:defRPr/>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pPr>
              <a:defRPr/>
            </a:pPr>
            <a:fld id="{93F2C8DA-90EC-4D59-9E9A-B914F78FC68C}" type="slidenum">
              <a:rPr lang="en-US"/>
              <a:pPr>
                <a:defRPr/>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pPr>
              <a:defRPr/>
            </a:pPr>
            <a:fld id="{880B6012-34B6-4599-A494-BD509F47CF7E}" type="slidenum">
              <a:rPr lang="en-US"/>
              <a:pPr>
                <a:defRPr/>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8E94056F-9CBC-4185-A95A-19BB7758CCE0}" type="slidenum">
              <a:rPr lang="en-US"/>
              <a:pPr>
                <a:defRPr/>
              </a:pPr>
              <a:t>‹#›</a:t>
            </a:fld>
            <a:endParaRPr lang="en-US" sz="1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fld id="{76A191AD-4A09-48AC-BA31-78F07823C700}" type="slidenum">
              <a:rPr lang="en-US" smtClean="0"/>
              <a:pPr>
                <a:defRPr/>
              </a:pPr>
              <a:t>‹#›</a:t>
            </a:fld>
            <a:endParaRPr lang="en-US" sz="1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8BD2F274-B502-4A0E-8F81-787BCD151D1E}" type="slidenum">
              <a:rPr lang="en-US"/>
              <a:pPr>
                <a:defRPr/>
              </a:pPr>
              <a:t>‹#›</a:t>
            </a:fld>
            <a:endParaRPr lang="en-US" sz="1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453F071C-64D6-468D-9EE9-81EA9551DA83}" type="slidenum">
              <a:rPr lang="en-US"/>
              <a:pPr>
                <a:defRPr/>
              </a:pPr>
              <a:t>‹#›</a:t>
            </a:fld>
            <a:endParaRPr lang="en-US" sz="1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62075" y="6477000"/>
            <a:ext cx="7781925" cy="381000"/>
          </a:xfrm>
          <a:prstGeom prst="rect">
            <a:avLst/>
          </a:prstGeom>
          <a:solidFill>
            <a:schemeClr val="accent2"/>
          </a:solidFill>
          <a:ln w="9525">
            <a:noFill/>
            <a:miter lim="800000"/>
            <a:headEnd/>
            <a:tailEnd/>
          </a:ln>
        </p:spPr>
        <p:txBody>
          <a:bodyPr wrap="none" anchor="ctr"/>
          <a:lstStyle/>
          <a:p>
            <a:pPr>
              <a:defRPr/>
            </a:pPr>
            <a:endParaRPr lang="en-US" sz="1800" dirty="0">
              <a:solidFill>
                <a:srgbClr val="666666"/>
              </a:solidFill>
              <a:latin typeface="Arial" charset="0"/>
              <a:ea typeface="MS PGothic" pitchFamily="34" charset="-128"/>
              <a:cs typeface="+mn-cs"/>
            </a:endParaRPr>
          </a:p>
        </p:txBody>
      </p:sp>
      <p:sp>
        <p:nvSpPr>
          <p:cNvPr id="4099" name="AutoShape 3"/>
          <p:cNvSpPr>
            <a:spLocks noChangeArrowheads="1"/>
          </p:cNvSpPr>
          <p:nvPr/>
        </p:nvSpPr>
        <p:spPr bwMode="auto">
          <a:xfrm flipH="1">
            <a:off x="958850" y="6477000"/>
            <a:ext cx="407988" cy="381000"/>
          </a:xfrm>
          <a:prstGeom prst="rtTriangle">
            <a:avLst/>
          </a:prstGeom>
          <a:solidFill>
            <a:schemeClr val="accent2"/>
          </a:solidFill>
          <a:ln w="9525">
            <a:noFill/>
            <a:miter lim="800000"/>
            <a:headEnd/>
            <a:tailEnd/>
          </a:ln>
        </p:spPr>
        <p:txBody>
          <a:bodyPr wrap="none" anchor="ctr"/>
          <a:lstStyle/>
          <a:p>
            <a:pPr>
              <a:defRPr/>
            </a:pPr>
            <a:endParaRPr lang="en-US" sz="1800" dirty="0">
              <a:solidFill>
                <a:srgbClr val="666666"/>
              </a:solidFill>
              <a:latin typeface="Arial" charset="0"/>
              <a:ea typeface="MS PGothic" pitchFamily="34" charset="-128"/>
              <a:cs typeface="+mn-cs"/>
            </a:endParaRPr>
          </a:p>
        </p:txBody>
      </p:sp>
      <p:sp>
        <p:nvSpPr>
          <p:cNvPr id="3076" name="Rectangle 4"/>
          <p:cNvSpPr>
            <a:spLocks noGrp="1" noChangeArrowheads="1"/>
          </p:cNvSpPr>
          <p:nvPr>
            <p:ph type="title"/>
          </p:nvPr>
        </p:nvSpPr>
        <p:spPr bwMode="auto">
          <a:xfrm>
            <a:off x="393700" y="558800"/>
            <a:ext cx="77724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7" name="Rectangle 5"/>
          <p:cNvSpPr>
            <a:spLocks noGrp="1" noChangeArrowheads="1"/>
          </p:cNvSpPr>
          <p:nvPr>
            <p:ph type="body" idx="1"/>
          </p:nvPr>
        </p:nvSpPr>
        <p:spPr bwMode="auto">
          <a:xfrm>
            <a:off x="393700" y="14478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3" name="Rectangle 7"/>
          <p:cNvSpPr>
            <a:spLocks noChangeArrowheads="1"/>
          </p:cNvSpPr>
          <p:nvPr/>
        </p:nvSpPr>
        <p:spPr bwMode="auto">
          <a:xfrm>
            <a:off x="0" y="0"/>
            <a:ext cx="9144000" cy="228600"/>
          </a:xfrm>
          <a:prstGeom prst="rect">
            <a:avLst/>
          </a:prstGeom>
          <a:solidFill>
            <a:schemeClr val="hlink"/>
          </a:solidFill>
          <a:ln w="9525">
            <a:noFill/>
            <a:miter lim="800000"/>
            <a:headEnd/>
            <a:tailEnd/>
          </a:ln>
        </p:spPr>
        <p:txBody>
          <a:bodyPr wrap="none" anchor="ctr"/>
          <a:lstStyle/>
          <a:p>
            <a:pPr algn="ctr" eaLnBrk="0" hangingPunct="0">
              <a:defRPr/>
            </a:pPr>
            <a:endParaRPr lang="en-US" dirty="0">
              <a:solidFill>
                <a:srgbClr val="666666"/>
              </a:solidFill>
              <a:latin typeface="Arial" charset="0"/>
              <a:ea typeface="MS PGothic" pitchFamily="34" charset="-128"/>
              <a:cs typeface="+mn-cs"/>
            </a:endParaRPr>
          </a:p>
        </p:txBody>
      </p:sp>
      <p:sp>
        <p:nvSpPr>
          <p:cNvPr id="4104" name="Rectangle 8"/>
          <p:cNvSpPr>
            <a:spLocks noGrp="1" noChangeArrowheads="1"/>
          </p:cNvSpPr>
          <p:nvPr>
            <p:ph type="sldNum" sz="quarter" idx="4"/>
          </p:nvPr>
        </p:nvSpPr>
        <p:spPr bwMode="auto">
          <a:xfrm>
            <a:off x="8040688" y="6529388"/>
            <a:ext cx="9906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1">
                <a:solidFill>
                  <a:srgbClr val="FFFFFF"/>
                </a:solidFill>
                <a:latin typeface="Arial" charset="0"/>
                <a:ea typeface="MS PGothic" pitchFamily="34" charset="-128"/>
                <a:cs typeface="+mn-cs"/>
              </a:defRPr>
            </a:lvl1pPr>
          </a:lstStyle>
          <a:p>
            <a:pPr>
              <a:defRPr/>
            </a:pPr>
            <a:fld id="{76A191AD-4A09-48AC-BA31-78F07823C700}" type="slidenum">
              <a:rPr lang="en-US"/>
              <a:pPr>
                <a:defRPr/>
              </a:pPr>
              <a:t>‹#›</a:t>
            </a:fld>
            <a:endParaRPr lang="en-US" sz="1400" dirty="0"/>
          </a:p>
        </p:txBody>
      </p:sp>
      <p:pic>
        <p:nvPicPr>
          <p:cNvPr id="10" name="Picture 9" descr="DOE Logo Square.jpg"/>
          <p:cNvPicPr>
            <a:picLocks noChangeAspect="1"/>
          </p:cNvPicPr>
          <p:nvPr userDrawn="1"/>
        </p:nvPicPr>
        <p:blipFill>
          <a:blip r:embed="rId16" cstate="print"/>
          <a:stretch>
            <a:fillRect/>
          </a:stretch>
        </p:blipFill>
        <p:spPr>
          <a:xfrm>
            <a:off x="152400" y="6113928"/>
            <a:ext cx="862796" cy="618565"/>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iming>
    <p:tnLst>
      <p:par>
        <p:cTn id="1" dur="indefinite" restart="never" nodeType="tmRoot"/>
      </p:par>
    </p:tnLst>
  </p:timing>
  <p:hf hdr="0" ftr="0" dt="0"/>
  <p:txStyles>
    <p:titleStyle>
      <a:lvl1pPr algn="l" rtl="0" eaLnBrk="0" fontAlgn="base" hangingPunct="0">
        <a:spcBef>
          <a:spcPct val="0"/>
        </a:spcBef>
        <a:spcAft>
          <a:spcPct val="0"/>
        </a:spcAft>
        <a:defRPr sz="3000" b="1">
          <a:solidFill>
            <a:schemeClr val="tx2"/>
          </a:solidFill>
          <a:latin typeface="+mj-lt"/>
          <a:ea typeface="MS PGothic" pitchFamily="34" charset="-128"/>
          <a:cs typeface="MS PGothic"/>
        </a:defRPr>
      </a:lvl1pPr>
      <a:lvl2pPr algn="l" rtl="0" eaLnBrk="0" fontAlgn="base" hangingPunct="0">
        <a:spcBef>
          <a:spcPct val="0"/>
        </a:spcBef>
        <a:spcAft>
          <a:spcPct val="0"/>
        </a:spcAft>
        <a:defRPr sz="3000" b="1">
          <a:solidFill>
            <a:schemeClr val="tx2"/>
          </a:solidFill>
          <a:latin typeface="Arial" charset="0"/>
          <a:ea typeface="MS PGothic" pitchFamily="34" charset="-128"/>
          <a:cs typeface="MS PGothic"/>
        </a:defRPr>
      </a:lvl2pPr>
      <a:lvl3pPr algn="l" rtl="0" eaLnBrk="0" fontAlgn="base" hangingPunct="0">
        <a:spcBef>
          <a:spcPct val="0"/>
        </a:spcBef>
        <a:spcAft>
          <a:spcPct val="0"/>
        </a:spcAft>
        <a:defRPr sz="3000" b="1">
          <a:solidFill>
            <a:schemeClr val="tx2"/>
          </a:solidFill>
          <a:latin typeface="Arial" charset="0"/>
          <a:ea typeface="MS PGothic" pitchFamily="34" charset="-128"/>
          <a:cs typeface="MS PGothic"/>
        </a:defRPr>
      </a:lvl3pPr>
      <a:lvl4pPr algn="l" rtl="0" eaLnBrk="0" fontAlgn="base" hangingPunct="0">
        <a:spcBef>
          <a:spcPct val="0"/>
        </a:spcBef>
        <a:spcAft>
          <a:spcPct val="0"/>
        </a:spcAft>
        <a:defRPr sz="3000" b="1">
          <a:solidFill>
            <a:schemeClr val="tx2"/>
          </a:solidFill>
          <a:latin typeface="Arial" charset="0"/>
          <a:ea typeface="MS PGothic" pitchFamily="34" charset="-128"/>
          <a:cs typeface="MS PGothic"/>
        </a:defRPr>
      </a:lvl4pPr>
      <a:lvl5pPr algn="l" rtl="0" eaLnBrk="0" fontAlgn="base" hangingPunct="0">
        <a:spcBef>
          <a:spcPct val="0"/>
        </a:spcBef>
        <a:spcAft>
          <a:spcPct val="0"/>
        </a:spcAft>
        <a:defRPr sz="3000" b="1">
          <a:solidFill>
            <a:schemeClr val="tx2"/>
          </a:solidFill>
          <a:latin typeface="Arial" charset="0"/>
          <a:ea typeface="MS PGothic" pitchFamily="34" charset="-128"/>
          <a:cs typeface="MS PGothic"/>
        </a:defRPr>
      </a:lvl5pPr>
      <a:lvl6pPr marL="457200" algn="l" rtl="0" fontAlgn="base">
        <a:spcBef>
          <a:spcPct val="0"/>
        </a:spcBef>
        <a:spcAft>
          <a:spcPct val="0"/>
        </a:spcAft>
        <a:defRPr sz="3000" b="1">
          <a:solidFill>
            <a:schemeClr val="tx2"/>
          </a:solidFill>
          <a:latin typeface="Arial" charset="0"/>
          <a:ea typeface="ＭＳ Ｐゴシック" pitchFamily="1" charset="-128"/>
        </a:defRPr>
      </a:lvl6pPr>
      <a:lvl7pPr marL="914400" algn="l" rtl="0" fontAlgn="base">
        <a:spcBef>
          <a:spcPct val="0"/>
        </a:spcBef>
        <a:spcAft>
          <a:spcPct val="0"/>
        </a:spcAft>
        <a:defRPr sz="3000" b="1">
          <a:solidFill>
            <a:schemeClr val="tx2"/>
          </a:solidFill>
          <a:latin typeface="Arial" charset="0"/>
          <a:ea typeface="ＭＳ Ｐゴシック" pitchFamily="1" charset="-128"/>
        </a:defRPr>
      </a:lvl7pPr>
      <a:lvl8pPr marL="1371600" algn="l" rtl="0" fontAlgn="base">
        <a:spcBef>
          <a:spcPct val="0"/>
        </a:spcBef>
        <a:spcAft>
          <a:spcPct val="0"/>
        </a:spcAft>
        <a:defRPr sz="3000" b="1">
          <a:solidFill>
            <a:schemeClr val="tx2"/>
          </a:solidFill>
          <a:latin typeface="Arial" charset="0"/>
          <a:ea typeface="ＭＳ Ｐゴシック" pitchFamily="1" charset="-128"/>
        </a:defRPr>
      </a:lvl8pPr>
      <a:lvl9pPr marL="1828800" algn="l" rtl="0" fontAlgn="base">
        <a:spcBef>
          <a:spcPct val="0"/>
        </a:spcBef>
        <a:spcAft>
          <a:spcPct val="0"/>
        </a:spcAft>
        <a:defRPr sz="3000" b="1">
          <a:solidFill>
            <a:schemeClr val="tx2"/>
          </a:solidFill>
          <a:latin typeface="Arial" charset="0"/>
          <a:ea typeface="ＭＳ Ｐゴシック" pitchFamily="1" charset="-128"/>
        </a:defRPr>
      </a:lvl9pPr>
    </p:titleStyle>
    <p:bodyStyle>
      <a:lvl1pPr marL="169863" indent="-169863" algn="l" rtl="0" eaLnBrk="0" fontAlgn="base" hangingPunct="0">
        <a:spcBef>
          <a:spcPct val="60000"/>
        </a:spcBef>
        <a:spcAft>
          <a:spcPct val="0"/>
        </a:spcAft>
        <a:buFont typeface="Wingdings" pitchFamily="2" charset="2"/>
        <a:buChar char="§"/>
        <a:defRPr sz="2200">
          <a:solidFill>
            <a:schemeClr val="tx1"/>
          </a:solidFill>
          <a:latin typeface="+mn-lt"/>
          <a:ea typeface="MS PGothic" pitchFamily="34" charset="-128"/>
          <a:cs typeface="MS PGothic"/>
        </a:defRPr>
      </a:lvl1pPr>
      <a:lvl2pPr marL="739775" indent="-282575" algn="l" rtl="0" eaLnBrk="0" fontAlgn="base" hangingPunct="0">
        <a:lnSpc>
          <a:spcPct val="95000"/>
        </a:lnSpc>
        <a:spcBef>
          <a:spcPct val="20000"/>
        </a:spcBef>
        <a:spcAft>
          <a:spcPct val="0"/>
        </a:spcAft>
        <a:buClr>
          <a:schemeClr val="hlink"/>
        </a:buClr>
        <a:buChar char="&gt;"/>
        <a:defRPr sz="2000">
          <a:solidFill>
            <a:schemeClr val="tx1"/>
          </a:solidFill>
          <a:latin typeface="+mn-lt"/>
          <a:ea typeface="MS PGothic" pitchFamily="34" charset="-128"/>
          <a:cs typeface="MS PGothic"/>
        </a:defRPr>
      </a:lvl2pPr>
      <a:lvl3pPr marL="1081088" indent="-227013" algn="l" rtl="0" eaLnBrk="0" fontAlgn="base" hangingPunct="0">
        <a:lnSpc>
          <a:spcPct val="95000"/>
        </a:lnSpc>
        <a:spcBef>
          <a:spcPct val="20000"/>
        </a:spcBef>
        <a:spcAft>
          <a:spcPct val="0"/>
        </a:spcAft>
        <a:buClr>
          <a:schemeClr val="accent1"/>
        </a:buClr>
        <a:buFont typeface="Wingdings" pitchFamily="2" charset="2"/>
        <a:buChar char="§"/>
        <a:defRPr sz="2000">
          <a:solidFill>
            <a:schemeClr val="tx1"/>
          </a:solidFill>
          <a:latin typeface="+mn-lt"/>
          <a:ea typeface="MS PGothic" pitchFamily="34" charset="-128"/>
          <a:cs typeface="MS PGothic"/>
        </a:defRPr>
      </a:lvl3pPr>
      <a:lvl4pPr marL="1363663" indent="-168275" algn="l" rtl="0" eaLnBrk="0" fontAlgn="base" hangingPunct="0">
        <a:lnSpc>
          <a:spcPct val="95000"/>
        </a:lnSpc>
        <a:spcBef>
          <a:spcPct val="20000"/>
        </a:spcBef>
        <a:spcAft>
          <a:spcPct val="0"/>
        </a:spcAft>
        <a:buClr>
          <a:schemeClr val="accent2"/>
        </a:buClr>
        <a:buFont typeface="Times" pitchFamily="18" charset="0"/>
        <a:buChar char="•"/>
        <a:defRPr sz="2000">
          <a:solidFill>
            <a:schemeClr val="tx1"/>
          </a:solidFill>
          <a:latin typeface="+mn-lt"/>
          <a:ea typeface="MS PGothic" pitchFamily="34" charset="-128"/>
          <a:cs typeface="MS PGothic"/>
        </a:defRPr>
      </a:lvl4pPr>
      <a:lvl5pPr marL="1701800" indent="-223838" algn="l" rtl="0" eaLnBrk="0" fontAlgn="base" hangingPunct="0">
        <a:lnSpc>
          <a:spcPct val="95000"/>
        </a:lnSpc>
        <a:spcBef>
          <a:spcPct val="20000"/>
        </a:spcBef>
        <a:spcAft>
          <a:spcPct val="0"/>
        </a:spcAft>
        <a:buClr>
          <a:schemeClr val="folHlink"/>
        </a:buClr>
        <a:buChar char="»"/>
        <a:defRPr sz="2000">
          <a:solidFill>
            <a:schemeClr val="tx1"/>
          </a:solidFill>
          <a:latin typeface="+mn-lt"/>
          <a:ea typeface="MS PGothic" pitchFamily="34" charset="-128"/>
          <a:cs typeface="MS PGothic"/>
        </a:defRPr>
      </a:lvl5pPr>
      <a:lvl6pPr marL="2159000" indent="-223838" algn="l" rtl="0" fontAlgn="base">
        <a:lnSpc>
          <a:spcPct val="95000"/>
        </a:lnSpc>
        <a:spcBef>
          <a:spcPct val="20000"/>
        </a:spcBef>
        <a:spcAft>
          <a:spcPct val="0"/>
        </a:spcAft>
        <a:buClr>
          <a:schemeClr val="folHlink"/>
        </a:buClr>
        <a:buChar char="»"/>
        <a:defRPr>
          <a:solidFill>
            <a:schemeClr val="tx1"/>
          </a:solidFill>
          <a:latin typeface="+mn-lt"/>
          <a:ea typeface="+mn-ea"/>
        </a:defRPr>
      </a:lvl6pPr>
      <a:lvl7pPr marL="2616200" indent="-223838" algn="l" rtl="0" fontAlgn="base">
        <a:lnSpc>
          <a:spcPct val="95000"/>
        </a:lnSpc>
        <a:spcBef>
          <a:spcPct val="20000"/>
        </a:spcBef>
        <a:spcAft>
          <a:spcPct val="0"/>
        </a:spcAft>
        <a:buClr>
          <a:schemeClr val="folHlink"/>
        </a:buClr>
        <a:buChar char="»"/>
        <a:defRPr>
          <a:solidFill>
            <a:schemeClr val="tx1"/>
          </a:solidFill>
          <a:latin typeface="+mn-lt"/>
          <a:ea typeface="+mn-ea"/>
        </a:defRPr>
      </a:lvl7pPr>
      <a:lvl8pPr marL="3073400" indent="-223838" algn="l" rtl="0" fontAlgn="base">
        <a:lnSpc>
          <a:spcPct val="95000"/>
        </a:lnSpc>
        <a:spcBef>
          <a:spcPct val="20000"/>
        </a:spcBef>
        <a:spcAft>
          <a:spcPct val="0"/>
        </a:spcAft>
        <a:buClr>
          <a:schemeClr val="folHlink"/>
        </a:buClr>
        <a:buChar char="»"/>
        <a:defRPr>
          <a:solidFill>
            <a:schemeClr val="tx1"/>
          </a:solidFill>
          <a:latin typeface="+mn-lt"/>
          <a:ea typeface="+mn-ea"/>
        </a:defRPr>
      </a:lvl8pPr>
      <a:lvl9pPr marL="3530600" indent="-223838" algn="l" rtl="0" fontAlgn="base">
        <a:lnSpc>
          <a:spcPct val="95000"/>
        </a:lnSpc>
        <a:spcBef>
          <a:spcPct val="20000"/>
        </a:spcBef>
        <a:spcAft>
          <a:spcPct val="0"/>
        </a:spcAft>
        <a:buClr>
          <a:schemeClr val="folHlink"/>
        </a:buClr>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mailto:TFrayOliver@schools.nyc.gov"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mailto:LRobertson@schools.nyc.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schools.nyc.gov/Academics/CommonCoreLibrar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wa2003.nycboe.net/exchweb/bin/redir.asp?URL=http://www.independencedayfun.com/263/summary-of-the-declaration-of-independenc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owa2003.nycboe.net/exchweb/bin/redir.asp?URL=http://www.independencedayfun.com/230/the-significance-of-the-declaration-of-independe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en-US" sz="4400" dirty="0" smtClean="0"/>
              <a:t>Creating a Common Core Aligned Instructional Bundle for the Common Core Library</a:t>
            </a:r>
            <a:endParaRPr lang="en-US" sz="4400" dirty="0"/>
          </a:p>
        </p:txBody>
      </p:sp>
      <p:sp>
        <p:nvSpPr>
          <p:cNvPr id="4" name="Slide Number Placeholder 3"/>
          <p:cNvSpPr>
            <a:spLocks noGrp="1"/>
          </p:cNvSpPr>
          <p:nvPr>
            <p:ph type="sldNum" sz="quarter" idx="10"/>
          </p:nvPr>
        </p:nvSpPr>
        <p:spPr/>
        <p:txBody>
          <a:bodyPr/>
          <a:lstStyle/>
          <a:p>
            <a:pPr>
              <a:defRPr/>
            </a:pPr>
            <a:fld id="{C17ACB3D-03C2-41EB-A002-C46D0CCC46A6}" type="slidenum">
              <a:rPr lang="en-US" smtClean="0"/>
              <a:pPr>
                <a:defRPr/>
              </a:pPr>
              <a:t>1</a:t>
            </a:fld>
            <a:endParaRPr lang="en-US"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03200" y="558800"/>
            <a:ext cx="8752114" cy="609600"/>
          </a:xfrm>
        </p:spPr>
        <p:txBody>
          <a:bodyPr/>
          <a:lstStyle/>
          <a:p>
            <a:r>
              <a:rPr lang="en-US" dirty="0" smtClean="0"/>
              <a:t>CIE FOCUS STANDARDS FOR GRADE 5 LITERACY</a:t>
            </a:r>
          </a:p>
        </p:txBody>
      </p:sp>
      <p:sp>
        <p:nvSpPr>
          <p:cNvPr id="30723" name="Content Placeholder 2"/>
          <p:cNvSpPr>
            <a:spLocks noGrp="1"/>
          </p:cNvSpPr>
          <p:nvPr>
            <p:ph idx="1"/>
          </p:nvPr>
        </p:nvSpPr>
        <p:spPr>
          <a:xfrm>
            <a:off x="449943" y="1295400"/>
            <a:ext cx="8084457" cy="4114800"/>
          </a:xfrm>
        </p:spPr>
        <p:txBody>
          <a:bodyPr/>
          <a:lstStyle/>
          <a:p>
            <a:pPr>
              <a:buFont typeface="Wingdings" pitchFamily="2" charset="2"/>
              <a:buNone/>
            </a:pPr>
            <a:r>
              <a:rPr lang="en-US" sz="1800" dirty="0" smtClean="0">
                <a:solidFill>
                  <a:srgbClr val="020202"/>
                </a:solidFill>
              </a:rPr>
              <a:t>RI.5.1. Quote accurately from a text when explaining what the text says explicitly and when drawing inferences from the text.</a:t>
            </a:r>
          </a:p>
          <a:p>
            <a:pPr>
              <a:buFont typeface="Wingdings" pitchFamily="2" charset="2"/>
              <a:buNone/>
            </a:pPr>
            <a:r>
              <a:rPr lang="en-US" sz="1800" dirty="0" smtClean="0">
                <a:solidFill>
                  <a:srgbClr val="020202"/>
                </a:solidFill>
              </a:rPr>
              <a:t>RI.5.10. By the end of the year, read and comprehend informational texts, including history/social studies, science, and technical texts, at the high end of the grades 4–5 text complexity band independently and proficiently.</a:t>
            </a:r>
          </a:p>
          <a:p>
            <a:pPr>
              <a:buFont typeface="Wingdings" pitchFamily="2" charset="2"/>
              <a:buNone/>
            </a:pPr>
            <a:r>
              <a:rPr lang="en-US" sz="1800" dirty="0" smtClean="0">
                <a:solidFill>
                  <a:srgbClr val="020202"/>
                </a:solidFill>
              </a:rPr>
              <a:t>W.5.1. Write opinion pieces on topics or texts, supporting a point of view with reasons and information. </a:t>
            </a:r>
          </a:p>
          <a:p>
            <a:pPr lvl="1">
              <a:buClrTx/>
              <a:buFontTx/>
              <a:buAutoNum type="alphaLcParenR"/>
            </a:pPr>
            <a:r>
              <a:rPr lang="en-US" sz="1800" dirty="0" smtClean="0">
                <a:solidFill>
                  <a:srgbClr val="020202"/>
                </a:solidFill>
              </a:rPr>
              <a:t>Introduce a topic or text clearly, state an opinion, and create an organizational structure in which ideas are logically grouped to support the writer’s purpose.</a:t>
            </a:r>
          </a:p>
          <a:p>
            <a:pPr lvl="1">
              <a:buClrTx/>
              <a:buFontTx/>
              <a:buAutoNum type="alphaLcParenR"/>
            </a:pPr>
            <a:r>
              <a:rPr lang="en-US" sz="1800" dirty="0" smtClean="0">
                <a:solidFill>
                  <a:srgbClr val="020202"/>
                </a:solidFill>
              </a:rPr>
              <a:t>Provide logically ordered reasons that are supported by facts and details.</a:t>
            </a:r>
          </a:p>
          <a:p>
            <a:pPr lvl="1">
              <a:buClrTx/>
              <a:buFontTx/>
              <a:buAutoNum type="alphaLcParenR"/>
            </a:pPr>
            <a:r>
              <a:rPr lang="en-US" sz="1800" dirty="0" smtClean="0">
                <a:solidFill>
                  <a:srgbClr val="020202"/>
                </a:solidFill>
              </a:rPr>
              <a:t>Link opinion and reasons using words, phrases, and clauses (e.g., </a:t>
            </a:r>
            <a:r>
              <a:rPr lang="en-US" sz="1800" i="1" dirty="0" smtClean="0">
                <a:solidFill>
                  <a:srgbClr val="020202"/>
                </a:solidFill>
              </a:rPr>
              <a:t>consequently</a:t>
            </a:r>
            <a:r>
              <a:rPr lang="en-US" sz="1800" dirty="0" smtClean="0">
                <a:solidFill>
                  <a:srgbClr val="020202"/>
                </a:solidFill>
              </a:rPr>
              <a:t>, </a:t>
            </a:r>
            <a:r>
              <a:rPr lang="en-US" sz="1800" i="1" dirty="0" smtClean="0">
                <a:solidFill>
                  <a:srgbClr val="020202"/>
                </a:solidFill>
              </a:rPr>
              <a:t>specifically</a:t>
            </a:r>
            <a:r>
              <a:rPr lang="en-US" sz="1800" dirty="0" smtClean="0">
                <a:solidFill>
                  <a:srgbClr val="020202"/>
                </a:solidFill>
              </a:rPr>
              <a:t>).</a:t>
            </a:r>
          </a:p>
          <a:p>
            <a:pPr lvl="1">
              <a:buClrTx/>
              <a:buFontTx/>
              <a:buAutoNum type="alphaLcParenR"/>
            </a:pPr>
            <a:r>
              <a:rPr lang="en-US" sz="1800" dirty="0" smtClean="0">
                <a:solidFill>
                  <a:srgbClr val="020202"/>
                </a:solidFill>
              </a:rPr>
              <a:t>Provide a concluding statement or section related to the opinion presented.</a:t>
            </a:r>
          </a:p>
          <a:p>
            <a:pPr>
              <a:buFont typeface="Wingdings" pitchFamily="2" charset="2"/>
              <a:buNone/>
            </a:pPr>
            <a:endParaRPr lang="en-US" dirty="0" smtClean="0"/>
          </a:p>
        </p:txBody>
      </p:sp>
      <p:sp>
        <p:nvSpPr>
          <p:cNvPr id="30724" name="Slide Number Placeholder 3"/>
          <p:cNvSpPr>
            <a:spLocks noGrp="1"/>
          </p:cNvSpPr>
          <p:nvPr>
            <p:ph type="sldNum" sz="quarter" idx="10"/>
          </p:nvPr>
        </p:nvSpPr>
        <p:spPr>
          <a:noFill/>
        </p:spPr>
        <p:txBody>
          <a:bodyPr/>
          <a:lstStyle/>
          <a:p>
            <a:fld id="{A5EFB8F7-16C9-4D3A-ADB0-9D99BBBA10B4}" type="slidenum">
              <a:rPr lang="en-US" smtClean="0"/>
              <a:pPr/>
              <a:t>10</a:t>
            </a:fld>
            <a:endParaRPr lang="en-US" sz="1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p:txBody>
          <a:bodyPr/>
          <a:lstStyle/>
          <a:p>
            <a:pPr algn="ctr">
              <a:buFont typeface="Wingdings" pitchFamily="2" charset="2"/>
              <a:buNone/>
            </a:pPr>
            <a:r>
              <a:rPr lang="en-US" sz="3200" b="1" dirty="0" smtClean="0">
                <a:solidFill>
                  <a:srgbClr val="002060"/>
                </a:solidFill>
              </a:rPr>
              <a:t>WHAT ARE SOME QUESTIONS WE MIGHT CONSIDER WHEN RATING ALIGNMENT?</a:t>
            </a:r>
          </a:p>
        </p:txBody>
      </p:sp>
      <p:sp>
        <p:nvSpPr>
          <p:cNvPr id="31747" name="Slide Number Placeholder 3"/>
          <p:cNvSpPr>
            <a:spLocks noGrp="1"/>
          </p:cNvSpPr>
          <p:nvPr>
            <p:ph type="sldNum" sz="quarter" idx="10"/>
          </p:nvPr>
        </p:nvSpPr>
        <p:spPr>
          <a:noFill/>
        </p:spPr>
        <p:txBody>
          <a:bodyPr/>
          <a:lstStyle/>
          <a:p>
            <a:fld id="{DDD0B801-7562-4B5C-860A-61194BB3AE1A}" type="slidenum">
              <a:rPr lang="en-US" smtClean="0"/>
              <a:pPr/>
              <a:t>11</a:t>
            </a:fld>
            <a:endParaRPr lang="en-US" sz="1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78971" y="1262743"/>
            <a:ext cx="8200571" cy="4572000"/>
          </a:xfrm>
        </p:spPr>
        <p:txBody>
          <a:bodyPr/>
          <a:lstStyle/>
          <a:p>
            <a:pPr marL="457200" indent="-457200">
              <a:spcBef>
                <a:spcPts val="1200"/>
              </a:spcBef>
              <a:buFont typeface="Arial" charset="0"/>
              <a:buAutoNum type="arabicPeriod"/>
              <a:defRPr/>
            </a:pPr>
            <a:r>
              <a:rPr lang="en-US" sz="2000" dirty="0" smtClean="0">
                <a:solidFill>
                  <a:schemeClr val="tx2"/>
                </a:solidFill>
              </a:rPr>
              <a:t>What skills and content is the performance task assessing  and are they the same skills and content the standards are asking students to demonstrate proficiency with?</a:t>
            </a:r>
          </a:p>
          <a:p>
            <a:pPr marL="457200" indent="-457200">
              <a:spcBef>
                <a:spcPts val="1200"/>
              </a:spcBef>
              <a:buFont typeface="Arial" charset="0"/>
              <a:buAutoNum type="arabicPeriod"/>
              <a:defRPr/>
            </a:pPr>
            <a:r>
              <a:rPr lang="en-US" sz="2000" dirty="0" smtClean="0">
                <a:solidFill>
                  <a:schemeClr val="accent1"/>
                </a:solidFill>
              </a:rPr>
              <a:t>Do we think we will get the intended performance from students based on how the task has been constructed?</a:t>
            </a:r>
          </a:p>
          <a:p>
            <a:pPr marL="342900" indent="-342900">
              <a:spcBef>
                <a:spcPts val="1200"/>
              </a:spcBef>
              <a:buFont typeface="+mj-lt"/>
              <a:buAutoNum type="arabicPeriod"/>
              <a:defRPr/>
            </a:pPr>
            <a:r>
              <a:rPr lang="en-US" sz="2000" dirty="0" smtClean="0">
                <a:solidFill>
                  <a:srgbClr val="002060"/>
                </a:solidFill>
              </a:rPr>
              <a:t>Are these texts appropriately complex and challenging for the grade level?</a:t>
            </a:r>
          </a:p>
          <a:p>
            <a:pPr marL="342900" indent="-342900">
              <a:spcBef>
                <a:spcPts val="1200"/>
              </a:spcBef>
              <a:buFont typeface="+mj-lt"/>
              <a:buAutoNum type="arabicPeriod"/>
              <a:defRPr/>
            </a:pPr>
            <a:r>
              <a:rPr lang="en-US" sz="2000" dirty="0" smtClean="0">
                <a:solidFill>
                  <a:schemeClr val="accent1">
                    <a:lumMod val="75000"/>
                  </a:schemeClr>
                </a:solidFill>
              </a:rPr>
              <a:t>Do these texts contain enough of the right appropriate information for students to answer the task question?</a:t>
            </a:r>
          </a:p>
          <a:p>
            <a:pPr marL="342900" indent="-342900">
              <a:spcBef>
                <a:spcPts val="1200"/>
              </a:spcBef>
              <a:buFont typeface="+mj-lt"/>
              <a:buAutoNum type="arabicPeriod"/>
              <a:defRPr/>
            </a:pPr>
            <a:r>
              <a:rPr lang="en-US" sz="2000" dirty="0" smtClean="0">
                <a:solidFill>
                  <a:srgbClr val="002060"/>
                </a:solidFill>
              </a:rPr>
              <a:t>Does the task require students to get their information from these texts?</a:t>
            </a:r>
          </a:p>
          <a:p>
            <a:pPr marL="457200" indent="-457200">
              <a:buFont typeface="Wingdings" pitchFamily="2" charset="2"/>
              <a:buNone/>
              <a:defRPr/>
            </a:pPr>
            <a:endParaRPr lang="en-US" dirty="0" smtClean="0">
              <a:solidFill>
                <a:srgbClr val="002060"/>
              </a:solidFill>
            </a:endParaRPr>
          </a:p>
        </p:txBody>
      </p:sp>
      <p:sp>
        <p:nvSpPr>
          <p:cNvPr id="32771" name="Slide Number Placeholder 3"/>
          <p:cNvSpPr>
            <a:spLocks noGrp="1"/>
          </p:cNvSpPr>
          <p:nvPr>
            <p:ph type="sldNum" sz="quarter" idx="10"/>
          </p:nvPr>
        </p:nvSpPr>
        <p:spPr>
          <a:noFill/>
        </p:spPr>
        <p:txBody>
          <a:bodyPr/>
          <a:lstStyle/>
          <a:p>
            <a:fld id="{E6E73302-C84A-4304-8ADC-456FB10A5A80}" type="slidenum">
              <a:rPr lang="en-US" smtClean="0"/>
              <a:pPr/>
              <a:t>12</a:t>
            </a:fld>
            <a:endParaRPr lang="en-US" sz="1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ctr"/>
            <a:r>
              <a:rPr lang="en-US" dirty="0" smtClean="0"/>
              <a:t>STEPS FOR RATING ALIGNMENT:</a:t>
            </a:r>
          </a:p>
        </p:txBody>
      </p:sp>
      <p:sp>
        <p:nvSpPr>
          <p:cNvPr id="33795" name="Content Placeholder 2"/>
          <p:cNvSpPr>
            <a:spLocks noGrp="1"/>
          </p:cNvSpPr>
          <p:nvPr>
            <p:ph idx="1"/>
          </p:nvPr>
        </p:nvSpPr>
        <p:spPr/>
        <p:txBody>
          <a:bodyPr/>
          <a:lstStyle/>
          <a:p>
            <a:pPr>
              <a:buFont typeface="Wingdings" pitchFamily="2" charset="2"/>
              <a:buNone/>
            </a:pPr>
            <a:r>
              <a:rPr lang="en-US" sz="1800" b="1" u="sng" smtClean="0"/>
              <a:t>Step 1</a:t>
            </a:r>
            <a:r>
              <a:rPr lang="en-US" sz="1800" b="1" smtClean="0"/>
              <a:t>. Identify what the task expects students to do. </a:t>
            </a:r>
            <a:r>
              <a:rPr lang="en-US" sz="1800" smtClean="0"/>
              <a:t>Analyze the literacy task, highlighting and noting the </a:t>
            </a:r>
            <a:r>
              <a:rPr lang="en-US" sz="1800" u="sng" smtClean="0"/>
              <a:t>stated</a:t>
            </a:r>
            <a:r>
              <a:rPr lang="en-US" sz="1800" smtClean="0"/>
              <a:t> performance expectations it presents to students on the Alignment Worksheet. For example, what are some of the literacy content or concepts students will be expected to know?  What are some of the literacy skills or performances they will be expected to demonstrate?</a:t>
            </a:r>
          </a:p>
          <a:p>
            <a:pPr>
              <a:buFont typeface="Wingdings" pitchFamily="2" charset="2"/>
              <a:buNone/>
            </a:pPr>
            <a:r>
              <a:rPr lang="en-US" sz="1800" b="1" u="sng" smtClean="0"/>
              <a:t>Step 2</a:t>
            </a:r>
            <a:r>
              <a:rPr lang="en-US" sz="1800" b="1" smtClean="0"/>
              <a:t>. Identify the content and performance expectations of the CCLS.</a:t>
            </a:r>
            <a:r>
              <a:rPr lang="en-US" sz="1800" smtClean="0"/>
              <a:t> Do a “close reading” of the targeted standard(s), highlighting key words that identify the </a:t>
            </a:r>
            <a:r>
              <a:rPr lang="en-US" sz="1800" u="sng" smtClean="0"/>
              <a:t>stated</a:t>
            </a:r>
            <a:r>
              <a:rPr lang="en-US" sz="1800" smtClean="0"/>
              <a:t>  literacy content/concepts and skills/performances in each standard. </a:t>
            </a:r>
          </a:p>
          <a:p>
            <a:pPr>
              <a:buFont typeface="Wingdings" pitchFamily="2" charset="2"/>
              <a:buNone/>
            </a:pPr>
            <a:r>
              <a:rPr lang="en-US" sz="1800" b="1" u="sng" smtClean="0"/>
              <a:t>Step 3.</a:t>
            </a:r>
            <a:r>
              <a:rPr lang="en-US" sz="1800" b="1" smtClean="0"/>
              <a:t>  Identify where there are matches and partial matches with the task expectations. </a:t>
            </a:r>
            <a:r>
              <a:rPr lang="en-US" sz="1800" smtClean="0"/>
              <a:t>Where there are partial matches, underline the parts of the standards that are addressed in the task and highlight those parts that are not.</a:t>
            </a:r>
          </a:p>
          <a:p>
            <a:pPr>
              <a:buFont typeface="Wingdings" pitchFamily="2" charset="2"/>
              <a:buNone/>
            </a:pPr>
            <a:endParaRPr lang="en-US" sz="1800" smtClean="0"/>
          </a:p>
        </p:txBody>
      </p:sp>
      <p:sp>
        <p:nvSpPr>
          <p:cNvPr id="33796" name="Slide Number Placeholder 3"/>
          <p:cNvSpPr>
            <a:spLocks noGrp="1"/>
          </p:cNvSpPr>
          <p:nvPr>
            <p:ph type="sldNum" sz="quarter" idx="10"/>
          </p:nvPr>
        </p:nvSpPr>
        <p:spPr>
          <a:noFill/>
        </p:spPr>
        <p:txBody>
          <a:bodyPr/>
          <a:lstStyle/>
          <a:p>
            <a:fld id="{FF872641-3DD2-4378-B215-1C9971FD5E8D}" type="slidenum">
              <a:rPr lang="en-US" smtClean="0"/>
              <a:pPr/>
              <a:t>13</a:t>
            </a:fld>
            <a:endParaRPr lang="en-US" sz="14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81000" y="1447800"/>
            <a:ext cx="7772400" cy="609600"/>
          </a:xfrm>
        </p:spPr>
        <p:txBody>
          <a:bodyPr/>
          <a:lstStyle/>
          <a:p>
            <a:r>
              <a:rPr lang="en-US" sz="1800" u="sng" dirty="0" smtClean="0">
                <a:solidFill>
                  <a:srgbClr val="020202"/>
                </a:solidFill>
              </a:rPr>
              <a:t>Step 4</a:t>
            </a:r>
            <a:r>
              <a:rPr lang="en-US" sz="1800" dirty="0" smtClean="0">
                <a:solidFill>
                  <a:srgbClr val="020202"/>
                </a:solidFill>
              </a:rPr>
              <a:t>. </a:t>
            </a:r>
            <a:r>
              <a:rPr lang="en-US" sz="1800" b="0" dirty="0" smtClean="0">
                <a:solidFill>
                  <a:srgbClr val="020202"/>
                </a:solidFill>
              </a:rPr>
              <a:t>Rate the alignment of the task expectations. Use the rating scale below to rate the degree of alignment between the content and  performance expectations addressed in the task and each CCLS identified in Step 2.</a:t>
            </a:r>
            <a:br>
              <a:rPr lang="en-US" sz="1800" b="0" dirty="0" smtClean="0">
                <a:solidFill>
                  <a:srgbClr val="020202"/>
                </a:solidFill>
              </a:rPr>
            </a:br>
            <a:r>
              <a:rPr lang="en-US" sz="1400" b="0" dirty="0" smtClean="0">
                <a:solidFill>
                  <a:srgbClr val="020202"/>
                </a:solidFill>
              </a:rPr>
              <a:t/>
            </a:r>
            <a:br>
              <a:rPr lang="en-US" sz="1400" b="0" dirty="0" smtClean="0">
                <a:solidFill>
                  <a:srgbClr val="020202"/>
                </a:solidFill>
              </a:rPr>
            </a:br>
            <a:endParaRPr lang="en-US" sz="1400" b="0" dirty="0" smtClean="0">
              <a:solidFill>
                <a:srgbClr val="020202"/>
              </a:solidFill>
            </a:endParaRPr>
          </a:p>
        </p:txBody>
      </p:sp>
      <p:sp>
        <p:nvSpPr>
          <p:cNvPr id="36867" name="Content Placeholder 2"/>
          <p:cNvSpPr>
            <a:spLocks noGrp="1"/>
          </p:cNvSpPr>
          <p:nvPr>
            <p:ph idx="1"/>
          </p:nvPr>
        </p:nvSpPr>
        <p:spPr>
          <a:xfrm>
            <a:off x="228600" y="1066800"/>
            <a:ext cx="7772400" cy="4114800"/>
          </a:xfrm>
        </p:spPr>
        <p:txBody>
          <a:bodyPr/>
          <a:lstStyle/>
          <a:p>
            <a:endParaRPr lang="en-US" sz="1200" b="1"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endParaRPr lang="en-US" sz="1200" dirty="0" smtClean="0"/>
          </a:p>
          <a:p>
            <a:pPr>
              <a:buFont typeface="Wingdings" pitchFamily="2" charset="2"/>
              <a:buNone/>
            </a:pPr>
            <a:endParaRPr lang="en-US" sz="1200" dirty="0" smtClean="0"/>
          </a:p>
        </p:txBody>
      </p:sp>
      <p:sp>
        <p:nvSpPr>
          <p:cNvPr id="36868" name="Slide Number Placeholder 3"/>
          <p:cNvSpPr>
            <a:spLocks noGrp="1"/>
          </p:cNvSpPr>
          <p:nvPr>
            <p:ph type="sldNum" sz="quarter" idx="10"/>
          </p:nvPr>
        </p:nvSpPr>
        <p:spPr>
          <a:noFill/>
        </p:spPr>
        <p:txBody>
          <a:bodyPr/>
          <a:lstStyle/>
          <a:p>
            <a:fld id="{CAC6311C-1BFD-449F-8708-78B30A4B6B4E}" type="slidenum">
              <a:rPr lang="en-US" smtClean="0"/>
              <a:pPr/>
              <a:t>14</a:t>
            </a:fld>
            <a:endParaRPr lang="en-US" sz="1400" smtClean="0"/>
          </a:p>
        </p:txBody>
      </p:sp>
      <p:graphicFrame>
        <p:nvGraphicFramePr>
          <p:cNvPr id="5" name="Table 4"/>
          <p:cNvGraphicFramePr>
            <a:graphicFrameLocks noGrp="1"/>
          </p:cNvGraphicFramePr>
          <p:nvPr/>
        </p:nvGraphicFramePr>
        <p:xfrm>
          <a:off x="1219200" y="1752600"/>
          <a:ext cx="7315200" cy="4663440"/>
        </p:xfrm>
        <a:graphic>
          <a:graphicData uri="http://schemas.openxmlformats.org/drawingml/2006/table">
            <a:tbl>
              <a:tblPr firstRow="1" bandRow="1">
                <a:tableStyleId>{F5AB1C69-6EDB-4FF4-983F-18BD219EF322}</a:tableStyleId>
              </a:tblPr>
              <a:tblGrid>
                <a:gridCol w="548640"/>
                <a:gridCol w="1463040"/>
                <a:gridCol w="5303520"/>
              </a:tblGrid>
              <a:tr h="1042370">
                <a:tc>
                  <a:txBody>
                    <a:bodyPr/>
                    <a:lstStyle/>
                    <a:p>
                      <a:r>
                        <a:rPr lang="en-US" sz="1400" b="0" dirty="0" smtClean="0">
                          <a:solidFill>
                            <a:srgbClr val="020202"/>
                          </a:solidFill>
                        </a:rPr>
                        <a:t>3</a:t>
                      </a:r>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20202"/>
                          </a:solidFill>
                        </a:rPr>
                        <a:t>Strongly Aligned</a:t>
                      </a:r>
                    </a:p>
                    <a:p>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20202"/>
                          </a:solidFill>
                        </a:rPr>
                        <a:t>The stated expectations of the task directly address all of the skills identified in the standard. The task is very likely to produce direct student evidence that will allow for a valid, fair and supported measurement of proficiency.</a:t>
                      </a:r>
                    </a:p>
                    <a:p>
                      <a:endParaRPr lang="en-US" sz="11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49679">
                <a:tc>
                  <a:txBody>
                    <a:bodyPr/>
                    <a:lstStyle/>
                    <a:p>
                      <a:r>
                        <a:rPr lang="en-US" sz="1400" b="0" dirty="0" smtClean="0">
                          <a:solidFill>
                            <a:srgbClr val="020202"/>
                          </a:solidFill>
                        </a:rPr>
                        <a:t>2</a:t>
                      </a:r>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20202"/>
                          </a:solidFill>
                        </a:rPr>
                        <a:t>Partially Aligned</a:t>
                      </a:r>
                    </a:p>
                    <a:p>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dirty="0" smtClean="0">
                          <a:solidFill>
                            <a:srgbClr val="020202"/>
                          </a:solidFill>
                        </a:rPr>
                        <a:t>The expectations of the task (stated and implied) are clearly related to the skills identified in the standard but may not align explicitly or completely. The task will produce evidence of students’ literacy skills, but may not yet result in complete or conclusive measurement of the specific skills in the standard.</a:t>
                      </a:r>
                    </a:p>
                    <a:p>
                      <a:endParaRPr lang="en-US" sz="1400" b="0" dirty="0" smtClean="0">
                        <a:solidFill>
                          <a:srgbClr val="020202"/>
                        </a:solidFill>
                      </a:endParaRPr>
                    </a:p>
                    <a:p>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6569">
                <a:tc>
                  <a:txBody>
                    <a:bodyPr/>
                    <a:lstStyle/>
                    <a:p>
                      <a:r>
                        <a:rPr lang="en-US" sz="1400" b="0" dirty="0" smtClean="0">
                          <a:solidFill>
                            <a:srgbClr val="020202"/>
                          </a:solidFill>
                        </a:rPr>
                        <a:t>1</a:t>
                      </a:r>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20202"/>
                          </a:solidFill>
                        </a:rPr>
                        <a:t>Insufficiently Aligned</a:t>
                      </a:r>
                    </a:p>
                    <a:p>
                      <a:endParaRPr lang="en-US" sz="11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dirty="0" smtClean="0">
                          <a:solidFill>
                            <a:srgbClr val="020202"/>
                          </a:solidFill>
                        </a:rPr>
                        <a:t>The task expects students to use literacy skills related to those identified in the standard, but is not yet likely to produce sufficient evidence or measurement of proficiency.</a:t>
                      </a:r>
                      <a:endParaRPr lang="en-US" sz="12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99440">
                <a:tc>
                  <a:txBody>
                    <a:bodyPr/>
                    <a:lstStyle/>
                    <a:p>
                      <a:r>
                        <a:rPr lang="en-US" sz="1400" b="0" dirty="0" smtClean="0">
                          <a:solidFill>
                            <a:srgbClr val="020202"/>
                          </a:solidFill>
                        </a:rPr>
                        <a:t>0</a:t>
                      </a:r>
                      <a:endParaRPr lang="en-US" sz="14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020202"/>
                          </a:solidFill>
                        </a:rPr>
                        <a:t>Not Yet Aligned</a:t>
                      </a:r>
                    </a:p>
                    <a:p>
                      <a:endParaRPr lang="en-US" sz="11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dirty="0" smtClean="0">
                          <a:solidFill>
                            <a:srgbClr val="020202"/>
                          </a:solidFill>
                        </a:rPr>
                        <a:t>The task may have value as an educational activity, but is not clearly connected to the expectations of the standard and/or is not yet a fair or effective assessment of the identified literacy skills.</a:t>
                      </a:r>
                    </a:p>
                    <a:p>
                      <a:pPr>
                        <a:buNone/>
                      </a:pPr>
                      <a:endParaRPr lang="en-US" sz="1100" b="0" dirty="0" smtClean="0">
                        <a:solidFill>
                          <a:srgbClr val="020202"/>
                        </a:solidFill>
                      </a:endParaRPr>
                    </a:p>
                    <a:p>
                      <a:endParaRPr lang="en-US" sz="1100" b="0" dirty="0">
                        <a:solidFill>
                          <a:srgbClr val="02020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93700" y="239486"/>
            <a:ext cx="7772400" cy="609600"/>
          </a:xfrm>
        </p:spPr>
        <p:txBody>
          <a:bodyPr/>
          <a:lstStyle/>
          <a:p>
            <a:pPr algn="ctr"/>
            <a:r>
              <a:rPr lang="en-US" dirty="0" smtClean="0"/>
              <a:t>Feedback for Alignment to Standards</a:t>
            </a:r>
            <a:endParaRPr lang="en-US" dirty="0" smtClean="0"/>
          </a:p>
        </p:txBody>
      </p:sp>
      <p:sp>
        <p:nvSpPr>
          <p:cNvPr id="33795" name="Content Placeholder 2"/>
          <p:cNvSpPr>
            <a:spLocks noGrp="1"/>
          </p:cNvSpPr>
          <p:nvPr>
            <p:ph idx="1"/>
          </p:nvPr>
        </p:nvSpPr>
        <p:spPr>
          <a:xfrm>
            <a:off x="393700" y="794656"/>
            <a:ext cx="8445500" cy="4114800"/>
          </a:xfrm>
        </p:spPr>
        <p:txBody>
          <a:bodyPr/>
          <a:lstStyle/>
          <a:p>
            <a:pPr>
              <a:buNone/>
            </a:pPr>
            <a:r>
              <a:rPr lang="en-US" sz="1400" b="1" dirty="0" smtClean="0">
                <a:solidFill>
                  <a:srgbClr val="020202"/>
                </a:solidFill>
              </a:rPr>
              <a:t>RI.5.1. </a:t>
            </a:r>
            <a:r>
              <a:rPr lang="en-US" sz="1400" b="1" dirty="0" smtClean="0">
                <a:solidFill>
                  <a:srgbClr val="020202"/>
                </a:solidFill>
              </a:rPr>
              <a:t> </a:t>
            </a:r>
          </a:p>
          <a:p>
            <a:pPr marL="0" indent="0">
              <a:buNone/>
            </a:pPr>
            <a:r>
              <a:rPr lang="en-US" sz="1400" dirty="0" smtClean="0">
                <a:solidFill>
                  <a:srgbClr val="020202"/>
                </a:solidFill>
              </a:rPr>
              <a:t>We gave a rating of one for alignment  to this standard because only one of the three texts (The Costs of War) provided  students with the information needed to draw appropriate explicit and inferential evidence for an opinion on the cost of freedom.</a:t>
            </a:r>
            <a:endParaRPr lang="en-US" sz="1400" dirty="0" smtClean="0">
              <a:solidFill>
                <a:srgbClr val="020202"/>
              </a:solidFill>
            </a:endParaRPr>
          </a:p>
          <a:p>
            <a:pPr>
              <a:buNone/>
            </a:pPr>
            <a:r>
              <a:rPr lang="en-US" sz="1400" b="1" dirty="0" smtClean="0">
                <a:solidFill>
                  <a:srgbClr val="020202"/>
                </a:solidFill>
              </a:rPr>
              <a:t>RI.5.10. </a:t>
            </a:r>
            <a:endParaRPr lang="en-US" sz="1400" b="1" dirty="0" smtClean="0">
              <a:solidFill>
                <a:srgbClr val="020202"/>
              </a:solidFill>
            </a:endParaRPr>
          </a:p>
          <a:p>
            <a:pPr>
              <a:buNone/>
            </a:pPr>
            <a:r>
              <a:rPr lang="en-US" sz="1400" dirty="0" smtClean="0">
                <a:solidFill>
                  <a:srgbClr val="020202"/>
                </a:solidFill>
              </a:rPr>
              <a:t>We gave a zero alignment to this standard:  </a:t>
            </a:r>
          </a:p>
          <a:p>
            <a:r>
              <a:rPr lang="en-US" sz="1400" dirty="0" smtClean="0">
                <a:solidFill>
                  <a:srgbClr val="020202"/>
                </a:solidFill>
              </a:rPr>
              <a:t>While the texts were at the high end and even above the recommended  </a:t>
            </a:r>
            <a:r>
              <a:rPr lang="en-US" sz="1400" dirty="0" err="1" smtClean="0">
                <a:solidFill>
                  <a:srgbClr val="020202"/>
                </a:solidFill>
              </a:rPr>
              <a:t>Lexile</a:t>
            </a:r>
            <a:r>
              <a:rPr lang="en-US" sz="1400" dirty="0" smtClean="0">
                <a:solidFill>
                  <a:srgbClr val="020202"/>
                </a:solidFill>
              </a:rPr>
              <a:t> levels for the grade band (The texts were between 1150-1330, and the common core asks for 955-1155 for grades 6-8), we found that the insufficiency of information in the texts made then inappropriate to the task.  </a:t>
            </a:r>
          </a:p>
          <a:p>
            <a:r>
              <a:rPr lang="en-US" sz="1400" dirty="0" smtClean="0">
                <a:solidFill>
                  <a:srgbClr val="020202"/>
                </a:solidFill>
              </a:rPr>
              <a:t>Additionally, we felt like the translation/summary of the Declaration of Independence (by the teacher?) was not an authentic text from which students could draw accurate information.  Why would they not read small portions of the actual Declaration and come to their own conclusions about what it says?</a:t>
            </a:r>
            <a:endParaRPr lang="en-US" sz="1400" dirty="0" smtClean="0">
              <a:solidFill>
                <a:srgbClr val="020202"/>
              </a:solidFill>
            </a:endParaRPr>
          </a:p>
          <a:p>
            <a:pPr>
              <a:buNone/>
            </a:pPr>
            <a:r>
              <a:rPr lang="en-US" sz="1400" b="1" dirty="0" smtClean="0">
                <a:solidFill>
                  <a:srgbClr val="020202"/>
                </a:solidFill>
              </a:rPr>
              <a:t>W.5.1. </a:t>
            </a:r>
            <a:endParaRPr lang="en-US" sz="1400" b="1" dirty="0" smtClean="0">
              <a:solidFill>
                <a:srgbClr val="020202"/>
              </a:solidFill>
            </a:endParaRPr>
          </a:p>
          <a:p>
            <a:pPr defTabSz="923925">
              <a:buNone/>
            </a:pPr>
            <a:r>
              <a:rPr lang="en-US" sz="1400" dirty="0" smtClean="0">
                <a:solidFill>
                  <a:srgbClr val="020202"/>
                </a:solidFill>
              </a:rPr>
              <a:t>We gave a zero alignment for this standard because:</a:t>
            </a:r>
            <a:endParaRPr lang="en-US" sz="1400" dirty="0" smtClean="0">
              <a:solidFill>
                <a:schemeClr val="bg2">
                  <a:lumMod val="10000"/>
                </a:schemeClr>
              </a:solidFill>
            </a:endParaRPr>
          </a:p>
          <a:p>
            <a:pPr defTabSz="923925">
              <a:buFont typeface="Arial" pitchFamily="34" charset="0"/>
              <a:buChar char="•"/>
            </a:pPr>
            <a:r>
              <a:rPr lang="en-US" sz="1400" dirty="0" smtClean="0">
                <a:solidFill>
                  <a:schemeClr val="bg2">
                    <a:lumMod val="10000"/>
                  </a:schemeClr>
                </a:solidFill>
              </a:rPr>
              <a:t>This is not a true </a:t>
            </a:r>
            <a:r>
              <a:rPr lang="en-US" sz="1400" dirty="0" smtClean="0">
                <a:solidFill>
                  <a:schemeClr val="bg2">
                    <a:lumMod val="10000"/>
                  </a:schemeClr>
                </a:solidFill>
              </a:rPr>
              <a:t>opinion </a:t>
            </a:r>
            <a:r>
              <a:rPr lang="en-US" sz="1400" dirty="0" smtClean="0">
                <a:solidFill>
                  <a:schemeClr val="bg2">
                    <a:lumMod val="10000"/>
                  </a:schemeClr>
                </a:solidFill>
              </a:rPr>
              <a:t>essay in which students could argue different angles.  The texts give no information around the alternative for not fighting for freedom. Was freedom really too high a price for the </a:t>
            </a:r>
            <a:r>
              <a:rPr lang="en-US" sz="1400" dirty="0" smtClean="0">
                <a:solidFill>
                  <a:schemeClr val="bg2">
                    <a:lumMod val="10000"/>
                  </a:schemeClr>
                </a:solidFill>
              </a:rPr>
              <a:t>US? </a:t>
            </a:r>
            <a:r>
              <a:rPr lang="en-US" sz="1400" dirty="0" smtClean="0">
                <a:solidFill>
                  <a:schemeClr val="bg2">
                    <a:lumMod val="10000"/>
                  </a:schemeClr>
                </a:solidFill>
              </a:rPr>
              <a:t>e</a:t>
            </a:r>
            <a:r>
              <a:rPr lang="en-US" sz="1400" dirty="0" smtClean="0">
                <a:solidFill>
                  <a:schemeClr val="bg2">
                    <a:lumMod val="10000"/>
                  </a:schemeClr>
                </a:solidFill>
              </a:rPr>
              <a:t>.g. contemplating </a:t>
            </a:r>
            <a:r>
              <a:rPr lang="en-US" sz="1400" dirty="0" smtClean="0">
                <a:solidFill>
                  <a:schemeClr val="bg2">
                    <a:lumMod val="10000"/>
                  </a:schemeClr>
                </a:solidFill>
              </a:rPr>
              <a:t>an alternative to the American </a:t>
            </a:r>
            <a:r>
              <a:rPr lang="en-US" sz="1400" dirty="0" smtClean="0">
                <a:solidFill>
                  <a:schemeClr val="bg2">
                    <a:lumMod val="10000"/>
                  </a:schemeClr>
                </a:solidFill>
              </a:rPr>
              <a:t>Revolution—is there </a:t>
            </a:r>
            <a:r>
              <a:rPr lang="en-US" sz="1400" dirty="0" smtClean="0">
                <a:solidFill>
                  <a:schemeClr val="bg2">
                    <a:lumMod val="10000"/>
                  </a:schemeClr>
                </a:solidFill>
              </a:rPr>
              <a:t>a country who went through a similar experience and had a different outcome?  </a:t>
            </a:r>
            <a:endParaRPr lang="en-US" sz="1400" dirty="0" smtClean="0">
              <a:solidFill>
                <a:schemeClr val="bg2">
                  <a:lumMod val="10000"/>
                </a:schemeClr>
              </a:solidFill>
            </a:endParaRPr>
          </a:p>
          <a:p>
            <a:pPr defTabSz="923925">
              <a:buFont typeface="Arial" pitchFamily="34" charset="0"/>
              <a:buChar char="•"/>
            </a:pPr>
            <a:r>
              <a:rPr lang="en-US" sz="1400" dirty="0" smtClean="0">
                <a:solidFill>
                  <a:schemeClr val="bg2">
                    <a:lumMod val="10000"/>
                  </a:schemeClr>
                </a:solidFill>
              </a:rPr>
              <a:t>A-D is not addressed in the </a:t>
            </a:r>
            <a:r>
              <a:rPr lang="en-US" sz="1400" dirty="0" smtClean="0">
                <a:solidFill>
                  <a:schemeClr val="bg2">
                    <a:lumMod val="10000"/>
                  </a:schemeClr>
                </a:solidFill>
              </a:rPr>
              <a:t>prompt.</a:t>
            </a:r>
            <a:endParaRPr lang="en-US" sz="1400" dirty="0" smtClean="0">
              <a:solidFill>
                <a:schemeClr val="bg2">
                  <a:lumMod val="10000"/>
                </a:schemeClr>
              </a:solidFill>
            </a:endParaRPr>
          </a:p>
        </p:txBody>
      </p:sp>
      <p:sp>
        <p:nvSpPr>
          <p:cNvPr id="33796" name="Slide Number Placeholder 3"/>
          <p:cNvSpPr>
            <a:spLocks noGrp="1"/>
          </p:cNvSpPr>
          <p:nvPr>
            <p:ph type="sldNum" sz="quarter" idx="10"/>
          </p:nvPr>
        </p:nvSpPr>
        <p:spPr>
          <a:noFill/>
        </p:spPr>
        <p:txBody>
          <a:bodyPr/>
          <a:lstStyle/>
          <a:p>
            <a:fld id="{FF872641-3DD2-4378-B215-1C9971FD5E8D}" type="slidenum">
              <a:rPr lang="en-US" smtClean="0"/>
              <a:pPr/>
              <a:t>15</a:t>
            </a:fld>
            <a:endParaRPr lang="en-US" sz="1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Stages of Submitting Instructional Materials</a:t>
            </a:r>
            <a:endParaRPr lang="en-US" dirty="0"/>
          </a:p>
        </p:txBody>
      </p:sp>
      <p:sp>
        <p:nvSpPr>
          <p:cNvPr id="6" name="Content Placeholder 5"/>
          <p:cNvSpPr>
            <a:spLocks noGrp="1"/>
          </p:cNvSpPr>
          <p:nvPr>
            <p:ph idx="1"/>
          </p:nvPr>
        </p:nvSpPr>
        <p:spPr>
          <a:xfrm>
            <a:off x="393700" y="1447800"/>
            <a:ext cx="7772400" cy="4430486"/>
          </a:xfrm>
        </p:spPr>
        <p:txBody>
          <a:bodyPr/>
          <a:lstStyle/>
          <a:p>
            <a:pPr>
              <a:buNone/>
            </a:pPr>
            <a:r>
              <a:rPr lang="en-US" dirty="0" smtClean="0"/>
              <a:t>There are 3 suggested cycles for feedback when creating a bundle from the Fellows and the Academic Evaluation Team: </a:t>
            </a:r>
          </a:p>
          <a:p>
            <a:pPr marL="457200" indent="-457200">
              <a:buNone/>
            </a:pPr>
            <a:r>
              <a:rPr lang="en-US" dirty="0" smtClean="0"/>
              <a:t>Step 1. Submit the Task</a:t>
            </a:r>
          </a:p>
          <a:p>
            <a:pPr marL="457200" indent="-457200">
              <a:buNone/>
            </a:pPr>
            <a:r>
              <a:rPr lang="en-US" dirty="0" smtClean="0"/>
              <a:t>Step </a:t>
            </a:r>
            <a:r>
              <a:rPr lang="en-US" dirty="0" smtClean="0"/>
              <a:t>2. </a:t>
            </a:r>
            <a:r>
              <a:rPr lang="en-US" dirty="0" smtClean="0"/>
              <a:t>Submit the Unit Outline</a:t>
            </a:r>
          </a:p>
          <a:p>
            <a:pPr marL="457200" indent="-457200">
              <a:buNone/>
            </a:pPr>
            <a:r>
              <a:rPr lang="en-US" dirty="0" smtClean="0"/>
              <a:t>Step </a:t>
            </a:r>
            <a:r>
              <a:rPr lang="en-US" dirty="0" smtClean="0"/>
              <a:t>3. </a:t>
            </a:r>
            <a:r>
              <a:rPr lang="en-US" dirty="0" smtClean="0"/>
              <a:t>Submit Annotated Student Work</a:t>
            </a:r>
          </a:p>
          <a:p>
            <a:pPr marL="457200" indent="-457200">
              <a:buNone/>
            </a:pPr>
            <a:endParaRPr lang="en-US" sz="1000" dirty="0" smtClean="0"/>
          </a:p>
          <a:p>
            <a:pPr>
              <a:buNone/>
            </a:pPr>
            <a:r>
              <a:rPr lang="en-US" i="1" dirty="0" smtClean="0"/>
              <a:t>It is important to allow for 2-4 weeks of turnaround time for feedback on each item submitted.</a:t>
            </a:r>
            <a:endParaRPr lang="en-US" i="1" dirty="0"/>
          </a:p>
        </p:txBody>
      </p:sp>
      <p:sp>
        <p:nvSpPr>
          <p:cNvPr id="4" name="Slide Number Placeholder 3"/>
          <p:cNvSpPr>
            <a:spLocks noGrp="1"/>
          </p:cNvSpPr>
          <p:nvPr>
            <p:ph type="sldNum" sz="quarter" idx="10"/>
          </p:nvPr>
        </p:nvSpPr>
        <p:spPr/>
        <p:txBody>
          <a:bodyPr/>
          <a:lstStyle/>
          <a:p>
            <a:pPr>
              <a:defRPr/>
            </a:pPr>
            <a:fld id="{3F26AD9C-CD93-4D7B-9DF1-E488C07C1CA6}" type="slidenum">
              <a:rPr lang="en-US" smtClean="0"/>
              <a:pPr>
                <a:defRPr/>
              </a:pPr>
              <a:t>16</a:t>
            </a:fld>
            <a:endParaRPr lang="en-US"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4"/>
          <p:cNvSpPr>
            <a:spLocks noGrp="1"/>
          </p:cNvSpPr>
          <p:nvPr>
            <p:ph type="title"/>
          </p:nvPr>
        </p:nvSpPr>
        <p:spPr/>
        <p:txBody>
          <a:bodyPr/>
          <a:lstStyle/>
          <a:p>
            <a:r>
              <a:rPr lang="en-US" dirty="0" smtClean="0"/>
              <a:t>CONTACT INFORMATION </a:t>
            </a:r>
          </a:p>
        </p:txBody>
      </p:sp>
      <p:sp>
        <p:nvSpPr>
          <p:cNvPr id="41987" name="Text Placeholder 1"/>
          <p:cNvSpPr>
            <a:spLocks noGrp="1"/>
          </p:cNvSpPr>
          <p:nvPr>
            <p:ph type="body" idx="1"/>
          </p:nvPr>
        </p:nvSpPr>
        <p:spPr/>
        <p:txBody>
          <a:bodyPr/>
          <a:lstStyle/>
          <a:p>
            <a:pPr algn="ctr"/>
            <a:r>
              <a:rPr lang="en-US" u="sng" dirty="0" smtClean="0"/>
              <a:t>Mathematics Team </a:t>
            </a:r>
          </a:p>
        </p:txBody>
      </p:sp>
      <p:sp>
        <p:nvSpPr>
          <p:cNvPr id="3" name="Content Placeholder 2"/>
          <p:cNvSpPr>
            <a:spLocks noGrp="1"/>
          </p:cNvSpPr>
          <p:nvPr>
            <p:ph sz="half" idx="2"/>
          </p:nvPr>
        </p:nvSpPr>
        <p:spPr>
          <a:xfrm>
            <a:off x="457200" y="2286000"/>
            <a:ext cx="4040188" cy="3951288"/>
          </a:xfrm>
        </p:spPr>
        <p:txBody>
          <a:bodyPr/>
          <a:lstStyle/>
          <a:p>
            <a:pPr marL="457200" indent="-457200" algn="ctr">
              <a:spcBef>
                <a:spcPct val="0"/>
              </a:spcBef>
              <a:spcAft>
                <a:spcPts val="600"/>
              </a:spcAft>
              <a:buFont typeface="Wingdings" pitchFamily="2" charset="2"/>
              <a:buNone/>
              <a:defRPr/>
            </a:pPr>
            <a:r>
              <a:rPr lang="en-US" dirty="0" smtClean="0"/>
              <a:t>Math Lead Facilitator:</a:t>
            </a:r>
          </a:p>
          <a:p>
            <a:pPr marL="457200" indent="-457200" algn="ctr">
              <a:spcBef>
                <a:spcPct val="0"/>
              </a:spcBef>
              <a:spcAft>
                <a:spcPts val="600"/>
              </a:spcAft>
              <a:buFont typeface="Wingdings" pitchFamily="2" charset="2"/>
              <a:buNone/>
              <a:defRPr/>
            </a:pPr>
            <a:endParaRPr lang="en-US" dirty="0" smtClean="0"/>
          </a:p>
          <a:p>
            <a:pPr marL="457200" indent="-457200" algn="ctr">
              <a:spcBef>
                <a:spcPct val="0"/>
              </a:spcBef>
              <a:spcAft>
                <a:spcPts val="600"/>
              </a:spcAft>
              <a:buFont typeface="Wingdings" pitchFamily="2" charset="2"/>
              <a:buNone/>
              <a:defRPr/>
            </a:pPr>
            <a:r>
              <a:rPr lang="en-US" dirty="0" smtClean="0"/>
              <a:t>Tracy Fray-Oliver</a:t>
            </a:r>
          </a:p>
          <a:p>
            <a:pPr marL="457200" indent="-457200" algn="ctr">
              <a:spcBef>
                <a:spcPct val="0"/>
              </a:spcBef>
              <a:spcAft>
                <a:spcPts val="600"/>
              </a:spcAft>
              <a:buFont typeface="Wingdings" pitchFamily="2" charset="2"/>
              <a:buNone/>
              <a:defRPr/>
            </a:pPr>
            <a:endParaRPr lang="en-US" sz="2000" dirty="0" smtClean="0">
              <a:solidFill>
                <a:schemeClr val="bg1"/>
              </a:solidFill>
              <a:hlinkClick r:id="rId3"/>
            </a:endParaRPr>
          </a:p>
          <a:p>
            <a:pPr marL="457200" indent="-457200" algn="ctr">
              <a:spcBef>
                <a:spcPct val="0"/>
              </a:spcBef>
              <a:spcAft>
                <a:spcPts val="600"/>
              </a:spcAft>
              <a:buFont typeface="Wingdings" pitchFamily="2" charset="2"/>
              <a:buNone/>
              <a:defRPr/>
            </a:pPr>
            <a:r>
              <a:rPr lang="en-US" sz="2000" dirty="0" smtClean="0">
                <a:solidFill>
                  <a:schemeClr val="bg1"/>
                </a:solidFill>
                <a:hlinkClick r:id="rId3"/>
              </a:rPr>
              <a:t>TFrayOliver@schools.nyc.gov</a:t>
            </a:r>
            <a:endParaRPr lang="en-US" sz="2000" dirty="0" smtClean="0">
              <a:solidFill>
                <a:schemeClr val="bg1"/>
              </a:solidFill>
            </a:endParaRPr>
          </a:p>
          <a:p>
            <a:pPr>
              <a:defRPr/>
            </a:pPr>
            <a:endParaRPr lang="en-US" dirty="0"/>
          </a:p>
        </p:txBody>
      </p:sp>
      <p:sp>
        <p:nvSpPr>
          <p:cNvPr id="41989" name="Text Placeholder 5"/>
          <p:cNvSpPr>
            <a:spLocks noGrp="1"/>
          </p:cNvSpPr>
          <p:nvPr>
            <p:ph type="body" sz="quarter" idx="3"/>
          </p:nvPr>
        </p:nvSpPr>
        <p:spPr/>
        <p:txBody>
          <a:bodyPr/>
          <a:lstStyle/>
          <a:p>
            <a:pPr algn="ctr"/>
            <a:r>
              <a:rPr lang="en-US" u="sng" dirty="0" smtClean="0"/>
              <a:t>Literacy Team </a:t>
            </a:r>
          </a:p>
        </p:txBody>
      </p:sp>
      <p:sp>
        <p:nvSpPr>
          <p:cNvPr id="4" name="Content Placeholder 3"/>
          <p:cNvSpPr>
            <a:spLocks noGrp="1"/>
          </p:cNvSpPr>
          <p:nvPr>
            <p:ph sz="quarter" idx="4"/>
          </p:nvPr>
        </p:nvSpPr>
        <p:spPr>
          <a:xfrm>
            <a:off x="4648200" y="2286000"/>
            <a:ext cx="4038600" cy="3913188"/>
          </a:xfrm>
        </p:spPr>
        <p:txBody>
          <a:bodyPr/>
          <a:lstStyle/>
          <a:p>
            <a:pPr marL="457200" indent="-457200" algn="ctr">
              <a:spcBef>
                <a:spcPct val="0"/>
              </a:spcBef>
              <a:spcAft>
                <a:spcPts val="600"/>
              </a:spcAft>
              <a:buFont typeface="Wingdings" pitchFamily="2" charset="2"/>
              <a:buNone/>
              <a:defRPr/>
            </a:pPr>
            <a:r>
              <a:rPr lang="en-US" dirty="0" smtClean="0"/>
              <a:t>Literacy Lead Facilitator:</a:t>
            </a:r>
          </a:p>
          <a:p>
            <a:pPr marL="457200" indent="-457200" algn="ctr">
              <a:spcBef>
                <a:spcPct val="0"/>
              </a:spcBef>
              <a:spcAft>
                <a:spcPts val="600"/>
              </a:spcAft>
              <a:buFont typeface="Wingdings" pitchFamily="2" charset="2"/>
              <a:buNone/>
              <a:defRPr/>
            </a:pPr>
            <a:endParaRPr lang="en-US" dirty="0" smtClean="0"/>
          </a:p>
          <a:p>
            <a:pPr marL="457200" indent="-457200" algn="ctr">
              <a:spcBef>
                <a:spcPct val="0"/>
              </a:spcBef>
              <a:spcAft>
                <a:spcPts val="600"/>
              </a:spcAft>
              <a:buFont typeface="Wingdings" pitchFamily="2" charset="2"/>
              <a:buNone/>
              <a:defRPr/>
            </a:pPr>
            <a:r>
              <a:rPr lang="en-US" dirty="0" smtClean="0"/>
              <a:t>Isabella Robertson</a:t>
            </a:r>
          </a:p>
          <a:p>
            <a:pPr marL="457200" indent="-457200" algn="ctr">
              <a:spcBef>
                <a:spcPct val="0"/>
              </a:spcBef>
              <a:spcAft>
                <a:spcPts val="600"/>
              </a:spcAft>
              <a:buFont typeface="Wingdings" pitchFamily="2" charset="2"/>
              <a:buNone/>
              <a:defRPr/>
            </a:pPr>
            <a:endParaRPr lang="en-US" sz="2000" dirty="0" smtClean="0">
              <a:hlinkClick r:id="rId4"/>
            </a:endParaRPr>
          </a:p>
          <a:p>
            <a:pPr marL="457200" indent="-457200" algn="ctr">
              <a:spcBef>
                <a:spcPct val="0"/>
              </a:spcBef>
              <a:spcAft>
                <a:spcPts val="600"/>
              </a:spcAft>
              <a:buFont typeface="Wingdings" pitchFamily="2" charset="2"/>
              <a:buNone/>
              <a:defRPr/>
            </a:pPr>
            <a:r>
              <a:rPr lang="en-US" sz="2000" dirty="0" smtClean="0">
                <a:hlinkClick r:id="rId4"/>
              </a:rPr>
              <a:t>LRobertson@schools.nyc.gov</a:t>
            </a:r>
            <a:endParaRPr lang="en-US" sz="2000" dirty="0" smtClean="0"/>
          </a:p>
          <a:p>
            <a:pPr>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3700" y="377371"/>
            <a:ext cx="7772400" cy="638629"/>
          </a:xfrm>
        </p:spPr>
        <p:txBody>
          <a:bodyPr/>
          <a:lstStyle/>
          <a:p>
            <a:pPr algn="ctr"/>
            <a:r>
              <a:rPr lang="en-US" dirty="0" smtClean="0"/>
              <a:t>ACADEMIC EVALUATION TEAM</a:t>
            </a:r>
          </a:p>
        </p:txBody>
      </p:sp>
      <p:sp>
        <p:nvSpPr>
          <p:cNvPr id="14339" name="Rectangle 3"/>
          <p:cNvSpPr>
            <a:spLocks noChangeArrowheads="1"/>
          </p:cNvSpPr>
          <p:nvPr/>
        </p:nvSpPr>
        <p:spPr bwMode="auto">
          <a:xfrm>
            <a:off x="304800" y="1146630"/>
            <a:ext cx="8686800" cy="6247864"/>
          </a:xfrm>
          <a:prstGeom prst="rect">
            <a:avLst/>
          </a:prstGeom>
          <a:noFill/>
          <a:ln w="9525">
            <a:noFill/>
            <a:miter lim="800000"/>
            <a:headEnd/>
            <a:tailEnd/>
          </a:ln>
        </p:spPr>
        <p:txBody>
          <a:bodyPr wrap="square">
            <a:spAutoFit/>
          </a:bodyPr>
          <a:lstStyle/>
          <a:p>
            <a:pPr>
              <a:buFont typeface="Wingdings" pitchFamily="2" charset="2"/>
              <a:buNone/>
            </a:pPr>
            <a:r>
              <a:rPr lang="en-US" sz="2400" dirty="0"/>
              <a:t>The Academic Evaluation Team works to define and socialize what alignment to the CCLS looks like for the DOE </a:t>
            </a:r>
            <a:r>
              <a:rPr lang="en-US" sz="2400" dirty="0" smtClean="0"/>
              <a:t>at </a:t>
            </a:r>
            <a:r>
              <a:rPr lang="en-US" sz="2400" dirty="0"/>
              <a:t>varying levels. We also partner with departments within the DOE and non-DOE vendors/partners to surface instructional resources created by NYC teachers that are aligned to the </a:t>
            </a:r>
            <a:r>
              <a:rPr lang="en-US" sz="2400" dirty="0" smtClean="0"/>
              <a:t>CCLS.</a:t>
            </a:r>
          </a:p>
          <a:p>
            <a:pPr>
              <a:buFont typeface="Wingdings" pitchFamily="2" charset="2"/>
              <a:buNone/>
            </a:pPr>
            <a:endParaRPr lang="en-US" sz="2400" dirty="0" smtClean="0"/>
          </a:p>
          <a:p>
            <a:pPr algn="ctr">
              <a:buFont typeface="Wingdings" pitchFamily="2" charset="2"/>
              <a:buNone/>
            </a:pPr>
            <a:r>
              <a:rPr lang="en-US" sz="1800" dirty="0" smtClean="0">
                <a:solidFill>
                  <a:schemeClr val="bg1">
                    <a:lumMod val="50000"/>
                  </a:schemeClr>
                </a:solidFill>
              </a:rPr>
              <a:t>Doug Knecht, Executive Director of Academic Quality</a:t>
            </a:r>
          </a:p>
          <a:p>
            <a:pPr algn="ctr">
              <a:spcBef>
                <a:spcPts val="600"/>
              </a:spcBef>
              <a:buFont typeface="Wingdings" pitchFamily="2" charset="2"/>
              <a:buNone/>
            </a:pPr>
            <a:r>
              <a:rPr lang="en-US" sz="1800" dirty="0" smtClean="0">
                <a:solidFill>
                  <a:schemeClr val="bg1">
                    <a:lumMod val="50000"/>
                  </a:schemeClr>
                </a:solidFill>
                <a:cs typeface="Arial" charset="0"/>
              </a:rPr>
              <a:t>Nancy Gannon, Deputy Executive Director of Academic Quality</a:t>
            </a:r>
          </a:p>
          <a:p>
            <a:pPr algn="ctr">
              <a:spcBef>
                <a:spcPts val="600"/>
              </a:spcBef>
              <a:buFont typeface="Wingdings" pitchFamily="2" charset="2"/>
              <a:buNone/>
            </a:pPr>
            <a:endParaRPr lang="en-US" sz="1800" dirty="0" smtClean="0">
              <a:solidFill>
                <a:schemeClr val="bg1">
                  <a:lumMod val="50000"/>
                </a:schemeClr>
              </a:solidFill>
              <a:cs typeface="Arial" charset="0"/>
            </a:endParaRPr>
          </a:p>
          <a:p>
            <a:pPr algn="ctr">
              <a:spcBef>
                <a:spcPts val="600"/>
              </a:spcBef>
              <a:buFont typeface="Wingdings" pitchFamily="2" charset="2"/>
              <a:buNone/>
            </a:pPr>
            <a:r>
              <a:rPr lang="en-US" sz="2400" dirty="0" smtClean="0">
                <a:solidFill>
                  <a:schemeClr val="bg1">
                    <a:lumMod val="50000"/>
                  </a:schemeClr>
                </a:solidFill>
                <a:cs typeface="Arial" charset="0"/>
              </a:rPr>
              <a:t>Meghan </a:t>
            </a:r>
            <a:r>
              <a:rPr lang="en-US" sz="2400" dirty="0">
                <a:solidFill>
                  <a:schemeClr val="bg1">
                    <a:lumMod val="50000"/>
                  </a:schemeClr>
                </a:solidFill>
                <a:cs typeface="Arial" charset="0"/>
              </a:rPr>
              <a:t>Cliffel, </a:t>
            </a:r>
            <a:r>
              <a:rPr lang="en-US" sz="2400" dirty="0" smtClean="0">
                <a:solidFill>
                  <a:schemeClr val="bg1">
                    <a:lumMod val="50000"/>
                  </a:schemeClr>
                </a:solidFill>
                <a:cs typeface="Arial" charset="0"/>
              </a:rPr>
              <a:t>Director</a:t>
            </a:r>
            <a:endParaRPr lang="en-US" sz="2400" dirty="0">
              <a:solidFill>
                <a:schemeClr val="bg1">
                  <a:lumMod val="50000"/>
                </a:schemeClr>
              </a:solidFill>
              <a:cs typeface="Arial" charset="0"/>
            </a:endParaRPr>
          </a:p>
          <a:p>
            <a:pPr algn="ctr">
              <a:spcBef>
                <a:spcPts val="600"/>
              </a:spcBef>
              <a:buFont typeface="Wingdings" pitchFamily="2" charset="2"/>
              <a:buNone/>
            </a:pPr>
            <a:endParaRPr lang="en-US" sz="800" dirty="0">
              <a:solidFill>
                <a:schemeClr val="bg1">
                  <a:lumMod val="50000"/>
                </a:schemeClr>
              </a:solidFill>
              <a:cs typeface="Arial" charset="0"/>
            </a:endParaRPr>
          </a:p>
          <a:p>
            <a:pPr>
              <a:spcBef>
                <a:spcPts val="600"/>
              </a:spcBef>
              <a:buFont typeface="Wingdings" pitchFamily="2" charset="2"/>
              <a:buNone/>
            </a:pPr>
            <a:r>
              <a:rPr lang="en-US" sz="2400" dirty="0">
                <a:solidFill>
                  <a:schemeClr val="bg1">
                    <a:lumMod val="50000"/>
                  </a:schemeClr>
                </a:solidFill>
                <a:cs typeface="Arial" charset="0"/>
              </a:rPr>
              <a:t>       Janna Robin    Tracy Fray-Oliver     Isabella Robertson</a:t>
            </a:r>
          </a:p>
          <a:p>
            <a:pPr>
              <a:spcBef>
                <a:spcPts val="600"/>
              </a:spcBef>
              <a:buFont typeface="Wingdings" pitchFamily="2" charset="2"/>
              <a:buNone/>
            </a:pPr>
            <a:r>
              <a:rPr lang="en-US" dirty="0">
                <a:cs typeface="Arial" charset="0"/>
              </a:rPr>
              <a:t> </a:t>
            </a:r>
          </a:p>
          <a:p>
            <a:pPr>
              <a:spcBef>
                <a:spcPts val="600"/>
              </a:spcBef>
              <a:buFont typeface="Wingdings" pitchFamily="2" charset="2"/>
              <a:buNone/>
            </a:pPr>
            <a:endParaRPr lang="en-US" dirty="0">
              <a:cs typeface="Arial" charset="0"/>
            </a:endParaRPr>
          </a:p>
          <a:p>
            <a:pPr>
              <a:spcBef>
                <a:spcPts val="600"/>
              </a:spcBef>
              <a:buFont typeface="Wingdings" pitchFamily="2" charset="2"/>
              <a:buNone/>
            </a:pPr>
            <a:endParaRPr lang="en-US" sz="1600" dirty="0">
              <a:cs typeface="Arial" charset="0"/>
            </a:endParaRPr>
          </a:p>
          <a:p>
            <a:pPr>
              <a:spcBef>
                <a:spcPts val="600"/>
              </a:spcBef>
              <a:buFont typeface="Wingdings" pitchFamily="2" charset="2"/>
              <a:buNone/>
            </a:pPr>
            <a:endParaRPr lang="en-US" sz="1600" dirty="0">
              <a:cs typeface="Arial" charset="0"/>
            </a:endParaRPr>
          </a:p>
          <a:p>
            <a:pPr>
              <a:spcBef>
                <a:spcPts val="600"/>
              </a:spcBef>
              <a:buFont typeface="Wingdings" pitchFamily="2" charset="2"/>
              <a:buNone/>
            </a:pPr>
            <a:endParaRPr lang="en-US" sz="1600" dirty="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txBox="1">
            <a:spLocks/>
          </p:cNvSpPr>
          <p:nvPr/>
        </p:nvSpPr>
        <p:spPr bwMode="auto">
          <a:xfrm>
            <a:off x="142875" y="217715"/>
            <a:ext cx="9001125" cy="711199"/>
          </a:xfrm>
          <a:prstGeom prst="rect">
            <a:avLst/>
          </a:prstGeom>
          <a:noFill/>
          <a:ln w="9525">
            <a:noFill/>
            <a:miter lim="800000"/>
            <a:headEnd/>
            <a:tailEnd/>
          </a:ln>
        </p:spPr>
        <p:txBody>
          <a:bodyPr anchor="b"/>
          <a:lstStyle/>
          <a:p>
            <a:pPr eaLnBrk="0" hangingPunct="0"/>
            <a:r>
              <a:rPr lang="en-US" sz="3000" b="1" dirty="0">
                <a:solidFill>
                  <a:schemeClr val="tx2"/>
                </a:solidFill>
              </a:rPr>
              <a:t>INSTRUCTIONAL BUNDLE: </a:t>
            </a:r>
            <a:r>
              <a:rPr lang="en-US" sz="3000" b="1" dirty="0" smtClean="0">
                <a:solidFill>
                  <a:schemeClr val="tx2"/>
                </a:solidFill>
              </a:rPr>
              <a:t>KEY COMPONENTS</a:t>
            </a:r>
            <a:endParaRPr lang="en-US" sz="3000" b="1" dirty="0">
              <a:solidFill>
                <a:schemeClr val="tx2"/>
              </a:solidFill>
            </a:endParaRPr>
          </a:p>
        </p:txBody>
      </p:sp>
      <p:sp>
        <p:nvSpPr>
          <p:cNvPr id="18" name="Slide Number Placeholder 3"/>
          <p:cNvSpPr txBox="1">
            <a:spLocks/>
          </p:cNvSpPr>
          <p:nvPr/>
        </p:nvSpPr>
        <p:spPr bwMode="auto">
          <a:xfrm>
            <a:off x="8153400" y="6557963"/>
            <a:ext cx="990600" cy="228600"/>
          </a:xfrm>
          <a:prstGeom prst="rect">
            <a:avLst/>
          </a:prstGeom>
          <a:noFill/>
          <a:ln w="9525">
            <a:noFill/>
            <a:miter lim="800000"/>
            <a:headEnd/>
            <a:tailEnd/>
          </a:ln>
        </p:spPr>
        <p:txBody>
          <a:bodyPr/>
          <a:lstStyle/>
          <a:p>
            <a:pPr marL="342900" indent="-342900" algn="r" eaLnBrk="0" hangingPunct="0">
              <a:spcBef>
                <a:spcPct val="60000"/>
              </a:spcBef>
              <a:defRPr/>
            </a:pPr>
            <a:fld id="{A22B617A-A806-468B-80B0-743E336875A1}" type="slidenum">
              <a:rPr lang="en-US" sz="1200" b="1" kern="0">
                <a:solidFill>
                  <a:schemeClr val="bg1"/>
                </a:solidFill>
                <a:latin typeface="+mn-lt"/>
                <a:ea typeface="+mn-ea"/>
                <a:cs typeface="ＭＳ Ｐゴシック" pitchFamily="84" charset="-128"/>
              </a:rPr>
              <a:pPr marL="342900" indent="-342900" algn="r" eaLnBrk="0" hangingPunct="0">
                <a:spcBef>
                  <a:spcPct val="60000"/>
                </a:spcBef>
                <a:defRPr/>
              </a:pPr>
              <a:t>3</a:t>
            </a:fld>
            <a:endParaRPr lang="en-US" sz="1200" b="1" kern="0" dirty="0">
              <a:solidFill>
                <a:schemeClr val="bg1"/>
              </a:solidFill>
              <a:latin typeface="+mn-lt"/>
              <a:ea typeface="+mn-ea"/>
              <a:cs typeface="ＭＳ Ｐゴシック" pitchFamily="84" charset="-128"/>
            </a:endParaRPr>
          </a:p>
        </p:txBody>
      </p:sp>
      <p:sp>
        <p:nvSpPr>
          <p:cNvPr id="5" name="TextBox 4"/>
          <p:cNvSpPr txBox="1"/>
          <p:nvPr/>
        </p:nvSpPr>
        <p:spPr>
          <a:xfrm>
            <a:off x="319313" y="914399"/>
            <a:ext cx="8548915" cy="4909036"/>
          </a:xfrm>
          <a:prstGeom prst="rect">
            <a:avLst/>
          </a:prstGeom>
          <a:noFill/>
        </p:spPr>
        <p:txBody>
          <a:bodyPr wrap="square">
            <a:spAutoFit/>
          </a:bodyPr>
          <a:lstStyle/>
          <a:p>
            <a:pPr marL="342900" indent="-342900">
              <a:spcAft>
                <a:spcPts val="600"/>
              </a:spcAft>
              <a:buFont typeface="+mj-lt"/>
              <a:buAutoNum type="arabicPeriod"/>
              <a:defRPr/>
            </a:pPr>
            <a:r>
              <a:rPr lang="en-US" dirty="0"/>
              <a:t>Culminating performance </a:t>
            </a:r>
            <a:r>
              <a:rPr lang="en-US" dirty="0" smtClean="0"/>
              <a:t>tasks</a:t>
            </a:r>
          </a:p>
          <a:p>
            <a:pPr marL="342900" indent="-342900">
              <a:spcAft>
                <a:spcPts val="600"/>
              </a:spcAft>
              <a:buFont typeface="+mj-lt"/>
              <a:buAutoNum type="arabicPeriod" startAt="2"/>
              <a:defRPr/>
            </a:pPr>
            <a:r>
              <a:rPr lang="en-US" dirty="0" smtClean="0"/>
              <a:t>Guidance </a:t>
            </a:r>
            <a:r>
              <a:rPr lang="en-US" dirty="0"/>
              <a:t>around use of Universal Design for Learning (UDL) principles for each task </a:t>
            </a:r>
            <a:r>
              <a:rPr lang="en-US" dirty="0" smtClean="0"/>
              <a:t>( this may include instructional </a:t>
            </a:r>
            <a:r>
              <a:rPr lang="en-US" dirty="0" smtClean="0"/>
              <a:t>supports for ELLs and Students with Disabilities </a:t>
            </a:r>
            <a:r>
              <a:rPr lang="en-US" dirty="0" smtClean="0"/>
              <a:t>)</a:t>
            </a:r>
            <a:endParaRPr lang="en-US" dirty="0"/>
          </a:p>
          <a:p>
            <a:pPr marL="342900" indent="-342900">
              <a:spcAft>
                <a:spcPts val="600"/>
              </a:spcAft>
              <a:buFont typeface="+mj-lt"/>
              <a:buAutoNum type="arabicPeriod" startAt="2"/>
              <a:defRPr/>
            </a:pPr>
            <a:r>
              <a:rPr lang="en-US" dirty="0" smtClean="0"/>
              <a:t>Rubrics </a:t>
            </a:r>
            <a:r>
              <a:rPr lang="en-US" dirty="0"/>
              <a:t>and/or scoring guides </a:t>
            </a:r>
          </a:p>
          <a:p>
            <a:pPr marL="342900" indent="-342900">
              <a:spcAft>
                <a:spcPts val="600"/>
              </a:spcAft>
              <a:buFont typeface="+mj-lt"/>
              <a:buAutoNum type="arabicPeriod" startAt="2"/>
              <a:defRPr/>
            </a:pPr>
            <a:r>
              <a:rPr lang="en-US" dirty="0"/>
              <a:t>Annotated student work ranging across levels </a:t>
            </a:r>
          </a:p>
          <a:p>
            <a:pPr marL="342900" indent="-342900">
              <a:spcAft>
                <a:spcPts val="600"/>
              </a:spcAft>
              <a:buFont typeface="+mj-lt"/>
              <a:buAutoNum type="arabicPeriod" startAt="2"/>
              <a:defRPr/>
            </a:pPr>
            <a:r>
              <a:rPr lang="en-US" dirty="0" smtClean="0"/>
              <a:t>Instructional supports that include unit </a:t>
            </a:r>
            <a:r>
              <a:rPr lang="en-US" dirty="0"/>
              <a:t>outlines developed using the Understanding by Design (UBD) framework, aligned to CCLS Standards </a:t>
            </a:r>
            <a:r>
              <a:rPr lang="en-US" dirty="0" smtClean="0"/>
              <a:t>and additional </a:t>
            </a:r>
            <a:r>
              <a:rPr lang="en-US" dirty="0"/>
              <a:t>assessments and learning activities (e.g. initial, formative assessments) </a:t>
            </a:r>
            <a:endParaRPr lang="en-US" dirty="0" smtClean="0"/>
          </a:p>
          <a:p>
            <a:pPr marL="342900" indent="-342900">
              <a:spcAft>
                <a:spcPts val="600"/>
              </a:spcAft>
              <a:buFont typeface="+mj-lt"/>
              <a:buAutoNum type="arabicPeriod" startAt="2"/>
              <a:defRPr/>
            </a:pPr>
            <a:r>
              <a:rPr lang="en-US" dirty="0" smtClean="0"/>
              <a:t>Supports for helping students access complex </a:t>
            </a:r>
            <a:r>
              <a:rPr lang="en-US" dirty="0" smtClean="0"/>
              <a:t>texts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81000"/>
            <a:ext cx="8534400" cy="553998"/>
          </a:xfrm>
          <a:prstGeom prst="rect">
            <a:avLst/>
          </a:prstGeom>
        </p:spPr>
        <p:txBody>
          <a:bodyPr>
            <a:spAutoFit/>
          </a:bodyPr>
          <a:lstStyle/>
          <a:p>
            <a:pPr algn="ctr">
              <a:defRPr/>
            </a:pPr>
            <a:r>
              <a:rPr lang="en-US" sz="3000" b="1" cap="all" dirty="0">
                <a:solidFill>
                  <a:srgbClr val="002060"/>
                </a:solidFill>
                <a:latin typeface="+mj-lt"/>
              </a:rPr>
              <a:t>THE COMMON CORE </a:t>
            </a:r>
            <a:r>
              <a:rPr lang="en-US" sz="3000" b="1" cap="all" dirty="0" smtClean="0">
                <a:solidFill>
                  <a:srgbClr val="002060"/>
                </a:solidFill>
                <a:latin typeface="+mj-lt"/>
              </a:rPr>
              <a:t>LIBRARY</a:t>
            </a:r>
            <a:endParaRPr lang="en-US" dirty="0">
              <a:solidFill>
                <a:srgbClr val="002060"/>
              </a:solidFill>
            </a:endParaRPr>
          </a:p>
        </p:txBody>
      </p:sp>
      <p:sp>
        <p:nvSpPr>
          <p:cNvPr id="6" name="Content Placeholder 2"/>
          <p:cNvSpPr txBox="1">
            <a:spLocks/>
          </p:cNvSpPr>
          <p:nvPr/>
        </p:nvSpPr>
        <p:spPr bwMode="auto">
          <a:xfrm>
            <a:off x="228600" y="885371"/>
            <a:ext cx="3200400" cy="4982029"/>
          </a:xfrm>
          <a:prstGeom prst="rect">
            <a:avLst/>
          </a:prstGeom>
          <a:solidFill>
            <a:schemeClr val="bg1"/>
          </a:solidFill>
          <a:ln w="9525">
            <a:noFill/>
            <a:miter lim="800000"/>
            <a:headEnd/>
            <a:tailEnd/>
          </a:ln>
        </p:spPr>
        <p:txBody>
          <a:bodyPr/>
          <a:lstStyle/>
          <a:p>
            <a:pPr marL="169863" indent="-169863">
              <a:spcBef>
                <a:spcPct val="60000"/>
              </a:spcBef>
              <a:buFont typeface="Wingdings" pitchFamily="2" charset="2"/>
              <a:buChar char="§"/>
              <a:defRPr/>
            </a:pPr>
            <a:r>
              <a:rPr lang="en-US" kern="0" dirty="0">
                <a:latin typeface="+mn-lt"/>
                <a:cs typeface="MS PGothic"/>
              </a:rPr>
              <a:t>Content:</a:t>
            </a:r>
          </a:p>
          <a:p>
            <a:pPr marL="739775" lvl="1" indent="-282575">
              <a:lnSpc>
                <a:spcPct val="95000"/>
              </a:lnSpc>
              <a:spcBef>
                <a:spcPct val="20000"/>
              </a:spcBef>
              <a:buClr>
                <a:schemeClr val="hlink"/>
              </a:buClr>
              <a:buFontTx/>
              <a:buChar char="&gt;"/>
              <a:defRPr/>
            </a:pPr>
            <a:r>
              <a:rPr lang="en-US" sz="1600" kern="0" dirty="0">
                <a:latin typeface="+mn-lt"/>
                <a:cs typeface="MS PGothic"/>
              </a:rPr>
              <a:t>Exemplary instructional materials (performance tasks, rubrics, student work, lesson plans)</a:t>
            </a:r>
          </a:p>
          <a:p>
            <a:pPr marL="739775" lvl="1" indent="-282575">
              <a:lnSpc>
                <a:spcPct val="95000"/>
              </a:lnSpc>
              <a:spcBef>
                <a:spcPct val="20000"/>
              </a:spcBef>
              <a:buClr>
                <a:schemeClr val="hlink"/>
              </a:buClr>
              <a:buFontTx/>
              <a:buChar char="&gt;"/>
              <a:defRPr/>
            </a:pPr>
            <a:r>
              <a:rPr lang="en-US" sz="1600" kern="0" dirty="0">
                <a:latin typeface="+mn-lt"/>
                <a:cs typeface="MS PGothic"/>
              </a:rPr>
              <a:t>Professional learning materials (modules, videos, protocols and other teacher team resources)</a:t>
            </a:r>
          </a:p>
          <a:p>
            <a:pPr marL="169863" indent="-169863">
              <a:spcBef>
                <a:spcPct val="60000"/>
              </a:spcBef>
              <a:buFont typeface="Wingdings" pitchFamily="2" charset="2"/>
              <a:buChar char="§"/>
              <a:defRPr/>
            </a:pPr>
            <a:r>
              <a:rPr lang="en-US" kern="0" dirty="0">
                <a:latin typeface="+mn-lt"/>
                <a:cs typeface="MS PGothic"/>
              </a:rPr>
              <a:t>Audience:</a:t>
            </a:r>
          </a:p>
          <a:p>
            <a:pPr marL="739775" lvl="1" indent="-282575">
              <a:lnSpc>
                <a:spcPct val="95000"/>
              </a:lnSpc>
              <a:spcBef>
                <a:spcPct val="20000"/>
              </a:spcBef>
              <a:buClr>
                <a:schemeClr val="hlink"/>
              </a:buClr>
              <a:buFontTx/>
              <a:buChar char="&gt;"/>
              <a:defRPr/>
            </a:pPr>
            <a:r>
              <a:rPr lang="en-US" sz="1600" kern="0" dirty="0">
                <a:latin typeface="+mn-lt"/>
                <a:cs typeface="MS PGothic"/>
              </a:rPr>
              <a:t>Educators in NYC: clusters, networks, principals, teachers, librarians </a:t>
            </a:r>
          </a:p>
          <a:p>
            <a:pPr marL="739775" lvl="1" indent="-282575">
              <a:lnSpc>
                <a:spcPct val="95000"/>
              </a:lnSpc>
              <a:spcBef>
                <a:spcPct val="20000"/>
              </a:spcBef>
              <a:buClr>
                <a:schemeClr val="hlink"/>
              </a:buClr>
              <a:buFontTx/>
              <a:buChar char="&gt;"/>
              <a:defRPr/>
            </a:pPr>
            <a:r>
              <a:rPr lang="en-US" sz="1600" kern="0" dirty="0">
                <a:latin typeface="+mn-lt"/>
                <a:cs typeface="MS PGothic"/>
              </a:rPr>
              <a:t>Educators from other districts through GE Foundation partnership</a:t>
            </a:r>
          </a:p>
        </p:txBody>
      </p:sp>
      <p:pic>
        <p:nvPicPr>
          <p:cNvPr id="16388" name="Picture 6" descr="Picture2 copy.png"/>
          <p:cNvPicPr>
            <a:picLocks noChangeAspect="1"/>
          </p:cNvPicPr>
          <p:nvPr/>
        </p:nvPicPr>
        <p:blipFill>
          <a:blip r:embed="rId3" cstate="print"/>
          <a:srcRect/>
          <a:stretch>
            <a:fillRect/>
          </a:stretch>
        </p:blipFill>
        <p:spPr bwMode="auto">
          <a:xfrm>
            <a:off x="3505200" y="1015546"/>
            <a:ext cx="5448300" cy="5022850"/>
          </a:xfrm>
          <a:prstGeom prst="rect">
            <a:avLst/>
          </a:prstGeom>
          <a:noFill/>
          <a:ln w="9525">
            <a:noFill/>
            <a:miter lim="800000"/>
            <a:headEnd/>
            <a:tailEnd/>
          </a:ln>
        </p:spPr>
      </p:pic>
      <p:sp>
        <p:nvSpPr>
          <p:cNvPr id="5" name="TextBox 4"/>
          <p:cNvSpPr txBox="1"/>
          <p:nvPr/>
        </p:nvSpPr>
        <p:spPr>
          <a:xfrm>
            <a:off x="1146628" y="6066971"/>
            <a:ext cx="7997371" cy="830997"/>
          </a:xfrm>
          <a:prstGeom prst="rect">
            <a:avLst/>
          </a:prstGeom>
          <a:noFill/>
        </p:spPr>
        <p:txBody>
          <a:bodyPr wrap="square" rtlCol="0">
            <a:spAutoFit/>
          </a:bodyPr>
          <a:lstStyle/>
          <a:p>
            <a:r>
              <a:rPr lang="en-US" dirty="0" smtClean="0">
                <a:hlinkClick r:id="rId4"/>
              </a:rPr>
              <a:t>http://schools.nyc.gov/Academics/CommonCoreLibrary</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4"/>
          <p:cNvSpPr>
            <a:spLocks noGrp="1"/>
          </p:cNvSpPr>
          <p:nvPr>
            <p:ph type="title"/>
          </p:nvPr>
        </p:nvSpPr>
        <p:spPr>
          <a:xfrm>
            <a:off x="393700" y="377371"/>
            <a:ext cx="7772400" cy="624115"/>
          </a:xfrm>
        </p:spPr>
        <p:txBody>
          <a:bodyPr/>
          <a:lstStyle/>
          <a:p>
            <a:r>
              <a:rPr lang="en-US" dirty="0" smtClean="0"/>
              <a:t>COMMON CORE LIBRARY – STATISTICS</a:t>
            </a:r>
          </a:p>
        </p:txBody>
      </p:sp>
      <p:sp>
        <p:nvSpPr>
          <p:cNvPr id="6" name="Content Placeholder 5"/>
          <p:cNvSpPr>
            <a:spLocks noGrp="1"/>
          </p:cNvSpPr>
          <p:nvPr>
            <p:ph sz="half" idx="1"/>
          </p:nvPr>
        </p:nvSpPr>
        <p:spPr>
          <a:xfrm>
            <a:off x="381000" y="1393371"/>
            <a:ext cx="3048000" cy="4194629"/>
          </a:xfrm>
          <a:solidFill>
            <a:schemeClr val="bg2"/>
          </a:solidFill>
        </p:spPr>
        <p:txBody>
          <a:bodyPr>
            <a:noAutofit/>
          </a:bodyPr>
          <a:lstStyle/>
          <a:p>
            <a:pPr>
              <a:buFont typeface="Wingdings" pitchFamily="2" charset="2"/>
              <a:buNone/>
              <a:defRPr/>
            </a:pPr>
            <a:r>
              <a:rPr lang="en-US" sz="1600" dirty="0" smtClean="0"/>
              <a:t>Launched on 3/14/2011 </a:t>
            </a:r>
          </a:p>
          <a:p>
            <a:pPr>
              <a:buFont typeface="Wingdings" pitchFamily="2" charset="2"/>
              <a:buNone/>
              <a:defRPr/>
            </a:pPr>
            <a:r>
              <a:rPr lang="en-US" sz="1600" dirty="0" smtClean="0"/>
              <a:t>and since then: </a:t>
            </a:r>
          </a:p>
          <a:p>
            <a:pPr marL="288925" indent="-288925">
              <a:lnSpc>
                <a:spcPct val="170000"/>
              </a:lnSpc>
              <a:buFont typeface="Arial" pitchFamily="34" charset="0"/>
              <a:buChar char="•"/>
              <a:defRPr/>
            </a:pPr>
            <a:r>
              <a:rPr lang="en-US" sz="1600" dirty="0" smtClean="0"/>
              <a:t>35,518 unique users</a:t>
            </a:r>
          </a:p>
          <a:p>
            <a:pPr marL="288925" indent="-288925">
              <a:lnSpc>
                <a:spcPct val="170000"/>
              </a:lnSpc>
              <a:buFont typeface="Arial" pitchFamily="34" charset="0"/>
              <a:buChar char="•"/>
              <a:defRPr/>
            </a:pPr>
            <a:r>
              <a:rPr lang="en-US" sz="1600" dirty="0" smtClean="0"/>
              <a:t>204,431 visits</a:t>
            </a:r>
          </a:p>
          <a:p>
            <a:pPr marL="288925" indent="-288925">
              <a:lnSpc>
                <a:spcPct val="170000"/>
              </a:lnSpc>
              <a:buFont typeface="Arial" pitchFamily="34" charset="0"/>
              <a:buChar char="•"/>
              <a:defRPr/>
            </a:pPr>
            <a:r>
              <a:rPr lang="en-US" sz="1600" dirty="0" smtClean="0"/>
              <a:t>575,588 page views</a:t>
            </a:r>
          </a:p>
          <a:p>
            <a:pPr marL="288925" indent="-288925">
              <a:lnSpc>
                <a:spcPct val="170000"/>
              </a:lnSpc>
              <a:buFont typeface="Arial" pitchFamily="34" charset="0"/>
              <a:buChar char="•"/>
              <a:defRPr/>
            </a:pPr>
            <a:r>
              <a:rPr lang="en-US" sz="1600" dirty="0" smtClean="0"/>
              <a:t>4:10 is average time on site</a:t>
            </a:r>
          </a:p>
          <a:p>
            <a:pPr marL="288925" indent="-288925">
              <a:lnSpc>
                <a:spcPct val="120000"/>
              </a:lnSpc>
              <a:buFont typeface="Arial" pitchFamily="34" charset="0"/>
              <a:buChar char="•"/>
              <a:defRPr/>
            </a:pPr>
            <a:r>
              <a:rPr lang="en-US" sz="1600" dirty="0" smtClean="0"/>
              <a:t>See Student Work Page: More than </a:t>
            </a:r>
            <a:r>
              <a:rPr lang="en-US" sz="1600" b="1" dirty="0" smtClean="0"/>
              <a:t>32,000 </a:t>
            </a:r>
            <a:r>
              <a:rPr lang="en-US" sz="1600" dirty="0" smtClean="0"/>
              <a:t>downloads in November</a:t>
            </a:r>
          </a:p>
        </p:txBody>
      </p:sp>
      <p:sp>
        <p:nvSpPr>
          <p:cNvPr id="17413" name="Rectangle 4"/>
          <p:cNvSpPr>
            <a:spLocks noChangeArrowheads="1"/>
          </p:cNvSpPr>
          <p:nvPr/>
        </p:nvSpPr>
        <p:spPr bwMode="auto">
          <a:xfrm>
            <a:off x="1266370" y="5900058"/>
            <a:ext cx="6248400" cy="400110"/>
          </a:xfrm>
          <a:prstGeom prst="rect">
            <a:avLst/>
          </a:prstGeom>
          <a:noFill/>
          <a:ln w="9525">
            <a:noFill/>
            <a:miter lim="800000"/>
            <a:headEnd/>
            <a:tailEnd/>
          </a:ln>
        </p:spPr>
        <p:txBody>
          <a:bodyPr>
            <a:spAutoFit/>
          </a:bodyPr>
          <a:lstStyle/>
          <a:p>
            <a:pPr>
              <a:defRPr/>
            </a:pPr>
            <a:r>
              <a:rPr lang="en-US" sz="2000" u="sng" dirty="0">
                <a:solidFill>
                  <a:schemeClr val="tx2">
                    <a:lumMod val="75000"/>
                  </a:schemeClr>
                </a:solidFill>
              </a:rPr>
              <a:t>http://schools.nyc.gov/Academics/SeeStudentWork</a:t>
            </a:r>
            <a:endParaRPr lang="en-US" sz="2000" dirty="0">
              <a:solidFill>
                <a:schemeClr val="tx2">
                  <a:lumMod val="75000"/>
                </a:schemeClr>
              </a:solidFill>
            </a:endParaRPr>
          </a:p>
        </p:txBody>
      </p:sp>
      <p:pic>
        <p:nvPicPr>
          <p:cNvPr id="2" name="Picture 7"/>
          <p:cNvPicPr>
            <a:picLocks noChangeAspect="1" noChangeArrowheads="1"/>
          </p:cNvPicPr>
          <p:nvPr/>
        </p:nvPicPr>
        <p:blipFill>
          <a:blip r:embed="rId3" cstate="print"/>
          <a:srcRect l="8333" r="11699" b="7265"/>
          <a:stretch>
            <a:fillRect/>
          </a:stretch>
        </p:blipFill>
        <p:spPr bwMode="auto">
          <a:xfrm>
            <a:off x="3733800" y="1143000"/>
            <a:ext cx="51054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838200" y="685800"/>
            <a:ext cx="7239000" cy="7417415"/>
          </a:xfrm>
          <a:prstGeom prst="rect">
            <a:avLst/>
          </a:prstGeom>
          <a:noFill/>
          <a:ln w="9525">
            <a:noFill/>
            <a:miter lim="800000"/>
            <a:headEnd/>
            <a:tailEnd/>
          </a:ln>
        </p:spPr>
        <p:txBody>
          <a:bodyPr>
            <a:spAutoFit/>
          </a:bodyPr>
          <a:lstStyle/>
          <a:p>
            <a:endParaRPr lang="en-US" sz="2800" dirty="0"/>
          </a:p>
          <a:p>
            <a:endParaRPr lang="en-US" sz="2800" dirty="0"/>
          </a:p>
          <a:p>
            <a:r>
              <a:rPr lang="en-US" sz="2800" dirty="0"/>
              <a:t>The Common Core Fellows (CCFs) are expert teachers, coaches, instructional specialists, and curriculum specialists from across  the New York City Department of Education.  For this inaugural group of Fellows, we received over 400 resumes and conducted over 130 interviews.  The final group consists of </a:t>
            </a:r>
            <a:r>
              <a:rPr lang="en-US" sz="2800" dirty="0" smtClean="0"/>
              <a:t>27 </a:t>
            </a:r>
            <a:r>
              <a:rPr lang="en-US" sz="2800" dirty="0"/>
              <a:t>Fellows for Literacy and </a:t>
            </a:r>
            <a:r>
              <a:rPr lang="en-US" sz="2800" dirty="0" smtClean="0"/>
              <a:t>34 </a:t>
            </a:r>
            <a:r>
              <a:rPr lang="en-US" sz="2800" dirty="0"/>
              <a:t>Fellows for Math.</a:t>
            </a:r>
          </a:p>
          <a:p>
            <a:endParaRPr lang="en-US" dirty="0"/>
          </a:p>
          <a:p>
            <a:endParaRPr lang="en-US" dirty="0"/>
          </a:p>
          <a:p>
            <a:endParaRPr lang="en-US" dirty="0"/>
          </a:p>
          <a:p>
            <a:endParaRPr lang="en-US" dirty="0"/>
          </a:p>
          <a:p>
            <a:endParaRPr lang="en-US" dirty="0"/>
          </a:p>
          <a:p>
            <a:endParaRPr lang="en-US" dirty="0"/>
          </a:p>
          <a:p>
            <a:pPr algn="ctr"/>
            <a:endParaRPr lang="en-US" dirty="0"/>
          </a:p>
        </p:txBody>
      </p:sp>
      <p:sp>
        <p:nvSpPr>
          <p:cNvPr id="21507" name="Title 3"/>
          <p:cNvSpPr>
            <a:spLocks noGrp="1"/>
          </p:cNvSpPr>
          <p:nvPr>
            <p:ph type="title"/>
          </p:nvPr>
        </p:nvSpPr>
        <p:spPr>
          <a:xfrm>
            <a:off x="393699" y="558800"/>
            <a:ext cx="8300357" cy="609600"/>
          </a:xfrm>
        </p:spPr>
        <p:txBody>
          <a:bodyPr/>
          <a:lstStyle/>
          <a:p>
            <a:r>
              <a:rPr lang="en-US" dirty="0" smtClean="0"/>
              <a:t>WHO ARE THE COMMON CORE FELLOWS?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 y="558800"/>
            <a:ext cx="8897257" cy="609600"/>
          </a:xfrm>
        </p:spPr>
        <p:txBody>
          <a:bodyPr/>
          <a:lstStyle/>
          <a:p>
            <a:r>
              <a:rPr lang="en-US" dirty="0" smtClean="0"/>
              <a:t>INSTRUCTIONAL ARTIFACTS REVIEW PROCESS</a:t>
            </a:r>
          </a:p>
        </p:txBody>
      </p:sp>
      <p:sp>
        <p:nvSpPr>
          <p:cNvPr id="3" name="Content Placeholder 2"/>
          <p:cNvSpPr>
            <a:spLocks noGrp="1"/>
          </p:cNvSpPr>
          <p:nvPr>
            <p:ph idx="1"/>
          </p:nvPr>
        </p:nvSpPr>
        <p:spPr/>
        <p:txBody>
          <a:bodyPr/>
          <a:lstStyle/>
          <a:p>
            <a:pPr>
              <a:buFont typeface="Wingdings" pitchFamily="2" charset="2"/>
              <a:buNone/>
              <a:defRPr/>
            </a:pPr>
            <a:r>
              <a:rPr lang="en-US" sz="2400" dirty="0" smtClean="0"/>
              <a:t>Our entire review process will be comprised of the following dimensions:</a:t>
            </a:r>
          </a:p>
          <a:p>
            <a:pPr marL="514350" indent="-514350">
              <a:buAutoNum type="romanUcPeriod"/>
              <a:defRPr/>
            </a:pPr>
            <a:r>
              <a:rPr lang="en-US" sz="2400" dirty="0" smtClean="0"/>
              <a:t>Alignment</a:t>
            </a:r>
          </a:p>
          <a:p>
            <a:pPr marL="514350" indent="-514350">
              <a:buAutoNum type="romanUcPeriod"/>
              <a:defRPr/>
            </a:pPr>
            <a:r>
              <a:rPr lang="en-US" sz="2400" dirty="0" smtClean="0"/>
              <a:t>Quality of Assessment and Student Evidence</a:t>
            </a:r>
          </a:p>
          <a:p>
            <a:pPr marL="514350" indent="-514350">
              <a:buAutoNum type="romanUcPeriod"/>
              <a:defRPr/>
            </a:pPr>
            <a:r>
              <a:rPr lang="en-US" sz="2400" dirty="0" smtClean="0"/>
              <a:t>Quality and Utility as an Instructional Resource</a:t>
            </a:r>
          </a:p>
          <a:p>
            <a:pPr marL="514350" indent="-514350">
              <a:buAutoNum type="romanUcPeriod"/>
              <a:defRPr/>
            </a:pPr>
            <a:r>
              <a:rPr lang="en-US" sz="2400" dirty="0" smtClean="0"/>
              <a:t>Accessibility and Responsiveness</a:t>
            </a:r>
          </a:p>
          <a:p>
            <a:pPr marL="514350" indent="-514350">
              <a:buAutoNum type="romanUcPeriod"/>
              <a:defRPr/>
            </a:pPr>
            <a:r>
              <a:rPr lang="en-US" sz="2400" dirty="0" smtClean="0"/>
              <a:t>Promotion of CCSS Shifts </a:t>
            </a:r>
          </a:p>
          <a:p>
            <a:pPr>
              <a:defRPr/>
            </a:pPr>
            <a:endParaRPr lang="en-US" dirty="0"/>
          </a:p>
        </p:txBody>
      </p:sp>
      <p:sp>
        <p:nvSpPr>
          <p:cNvPr id="37892" name="Slide Number Placeholder 3"/>
          <p:cNvSpPr>
            <a:spLocks noGrp="1"/>
          </p:cNvSpPr>
          <p:nvPr>
            <p:ph type="sldNum" sz="quarter" idx="10"/>
          </p:nvPr>
        </p:nvSpPr>
        <p:spPr>
          <a:noFill/>
        </p:spPr>
        <p:txBody>
          <a:bodyPr/>
          <a:lstStyle/>
          <a:p>
            <a:fld id="{F3E0D03E-8ECC-499C-9018-CF90F3AA9601}" type="slidenum">
              <a:rPr lang="en-US" smtClean="0"/>
              <a:pPr/>
              <a:t>7</a:t>
            </a:fld>
            <a:endParaRPr lang="en-US"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2800" dirty="0" smtClean="0"/>
              <a:t>Orientation to the Alignment Process</a:t>
            </a:r>
            <a:endParaRPr lang="en-US" sz="2800" dirty="0"/>
          </a:p>
        </p:txBody>
      </p:sp>
      <p:sp>
        <p:nvSpPr>
          <p:cNvPr id="28675" name="Text Placeholder 2"/>
          <p:cNvSpPr>
            <a:spLocks noGrp="1"/>
          </p:cNvSpPr>
          <p:nvPr>
            <p:ph type="body" idx="1"/>
          </p:nvPr>
        </p:nvSpPr>
        <p:spPr/>
        <p:txBody>
          <a:bodyPr/>
          <a:lstStyle/>
          <a:p>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93700" y="377372"/>
            <a:ext cx="7772400" cy="595086"/>
          </a:xfrm>
        </p:spPr>
        <p:txBody>
          <a:bodyPr/>
          <a:lstStyle/>
          <a:p>
            <a:pPr algn="ctr"/>
            <a:r>
              <a:rPr lang="en-US" dirty="0" smtClean="0"/>
              <a:t>SAMPLE PERFORMANCE TASK</a:t>
            </a:r>
          </a:p>
        </p:txBody>
      </p:sp>
      <p:sp>
        <p:nvSpPr>
          <p:cNvPr id="3" name="Content Placeholder 2"/>
          <p:cNvSpPr>
            <a:spLocks noGrp="1"/>
          </p:cNvSpPr>
          <p:nvPr>
            <p:ph idx="1"/>
          </p:nvPr>
        </p:nvSpPr>
        <p:spPr>
          <a:xfrm>
            <a:off x="393700" y="957943"/>
            <a:ext cx="7772400" cy="5007427"/>
          </a:xfrm>
        </p:spPr>
        <p:txBody>
          <a:bodyPr/>
          <a:lstStyle/>
          <a:p>
            <a:pPr>
              <a:buFont typeface="Wingdings" pitchFamily="2" charset="2"/>
              <a:buNone/>
              <a:defRPr/>
            </a:pPr>
            <a:r>
              <a:rPr lang="en-US" sz="1800" dirty="0" smtClean="0"/>
              <a:t>The standalone assessment task is:</a:t>
            </a:r>
          </a:p>
          <a:p>
            <a:pPr>
              <a:buFont typeface="Wingdings" pitchFamily="2" charset="2"/>
              <a:buNone/>
              <a:defRPr/>
            </a:pPr>
            <a:r>
              <a:rPr lang="en-US" sz="1800" b="1" dirty="0" smtClean="0"/>
              <a:t>"Fighting for freedom always comes at a cost.  Sometimes the cost is almost too high.“</a:t>
            </a:r>
            <a:endParaRPr lang="en-US" sz="1800" dirty="0" smtClean="0"/>
          </a:p>
          <a:p>
            <a:pPr>
              <a:buFont typeface="Wingdings" pitchFamily="2" charset="2"/>
              <a:buNone/>
              <a:defRPr/>
            </a:pPr>
            <a:r>
              <a:rPr lang="en-US" sz="1800" dirty="0" smtClean="0"/>
              <a:t>Directions:</a:t>
            </a:r>
          </a:p>
          <a:p>
            <a:pPr marL="0" indent="0">
              <a:buFont typeface="Wingdings" pitchFamily="2" charset="2"/>
              <a:buNone/>
              <a:defRPr/>
            </a:pPr>
            <a:r>
              <a:rPr lang="en-US" sz="1800" dirty="0" smtClean="0"/>
              <a:t>Is the cost of freedom ever too high? Read all three articles provided and develop your point of view.  In a short essay, write a clear argument stating your point of view, and provide reasons for your opinion supported by examples from the texts provided.</a:t>
            </a:r>
            <a:br>
              <a:rPr lang="en-US" sz="1800" dirty="0" smtClean="0"/>
            </a:br>
            <a:r>
              <a:rPr lang="en-US" sz="1800" dirty="0" smtClean="0"/>
              <a:t/>
            </a:r>
            <a:br>
              <a:rPr lang="en-US" sz="1800" dirty="0" smtClean="0"/>
            </a:br>
            <a:r>
              <a:rPr lang="en-US" sz="1800" i="1" dirty="0" smtClean="0"/>
              <a:t>Texts:</a:t>
            </a:r>
          </a:p>
          <a:p>
            <a:pPr marL="0" indent="0">
              <a:buFont typeface="Wingdings" pitchFamily="2" charset="2"/>
              <a:buNone/>
              <a:defRPr/>
            </a:pPr>
            <a:r>
              <a:rPr lang="en-US" sz="1800" dirty="0" smtClean="0"/>
              <a:t>1) Excerpt from </a:t>
            </a:r>
            <a:r>
              <a:rPr lang="en-US" sz="1800" u="sng" dirty="0" smtClean="0"/>
              <a:t>George versus George, </a:t>
            </a:r>
            <a:r>
              <a:rPr lang="en-US" sz="1800" dirty="0" smtClean="0"/>
              <a:t>by Rosalyn </a:t>
            </a:r>
            <a:r>
              <a:rPr lang="en-US" sz="1800" dirty="0" err="1" smtClean="0"/>
              <a:t>Schanzer</a:t>
            </a:r>
            <a:r>
              <a:rPr lang="en-US" sz="1800" dirty="0" smtClean="0"/>
              <a:t>.</a:t>
            </a:r>
          </a:p>
          <a:p>
            <a:pPr marL="0" indent="0">
              <a:buFont typeface="Wingdings" pitchFamily="2" charset="2"/>
              <a:buNone/>
              <a:defRPr/>
            </a:pPr>
            <a:r>
              <a:rPr lang="en-US" sz="1800" dirty="0" smtClean="0">
                <a:hlinkClick r:id="rId3"/>
              </a:rPr>
              <a:t>2) www.independencedayfun.com/263/summary-of-the-declaration-of-independence/</a:t>
            </a:r>
            <a:r>
              <a:rPr lang="en-US" sz="1800" dirty="0" smtClean="0"/>
              <a:t/>
            </a:r>
            <a:br>
              <a:rPr lang="en-US" sz="1800" dirty="0" smtClean="0"/>
            </a:br>
            <a:r>
              <a:rPr lang="en-US" sz="1800" dirty="0" smtClean="0"/>
              <a:t>3) </a:t>
            </a:r>
            <a:r>
              <a:rPr lang="en-US" sz="1800" dirty="0" smtClean="0">
                <a:hlinkClick r:id="rId4"/>
              </a:rPr>
              <a:t>www.independencedayfun.com/230/the-significance-of-the-declaration-of-independence/</a:t>
            </a:r>
            <a:endParaRPr lang="en-US" sz="1800" dirty="0" smtClean="0"/>
          </a:p>
          <a:p>
            <a:pPr>
              <a:buFont typeface="Wingdings" pitchFamily="2" charset="2"/>
              <a:buNone/>
              <a:defRPr/>
            </a:pPr>
            <a:r>
              <a:rPr lang="en-US" sz="1800" dirty="0" smtClean="0"/>
              <a:t> </a:t>
            </a:r>
          </a:p>
          <a:p>
            <a:pPr>
              <a:buFont typeface="Wingdings" pitchFamily="2" charset="2"/>
              <a:buNone/>
              <a:defRPr/>
            </a:pPr>
            <a:endParaRPr lang="en-US" dirty="0"/>
          </a:p>
        </p:txBody>
      </p:sp>
      <p:sp>
        <p:nvSpPr>
          <p:cNvPr id="29700" name="Slide Number Placeholder 3"/>
          <p:cNvSpPr>
            <a:spLocks noGrp="1"/>
          </p:cNvSpPr>
          <p:nvPr>
            <p:ph type="sldNum" sz="quarter" idx="10"/>
          </p:nvPr>
        </p:nvSpPr>
        <p:spPr>
          <a:noFill/>
        </p:spPr>
        <p:txBody>
          <a:bodyPr/>
          <a:lstStyle/>
          <a:p>
            <a:fld id="{FA774EC1-0487-48FB-AF24-2AC8E5DFC69B}" type="slidenum">
              <a:rPr lang="en-US" smtClean="0"/>
              <a:pPr/>
              <a:t>9</a:t>
            </a:fld>
            <a:endParaRPr lang="en-US" sz="1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6_Blank Presentation">
  <a:themeElements>
    <a:clrScheme name="">
      <a:dk1>
        <a:srgbClr val="666666"/>
      </a:dk1>
      <a:lt1>
        <a:srgbClr val="FFFFFF"/>
      </a:lt1>
      <a:dk2>
        <a:srgbClr val="003366"/>
      </a:dk2>
      <a:lt2>
        <a:srgbClr val="CFDAE5"/>
      </a:lt2>
      <a:accent1>
        <a:srgbClr val="FF9933"/>
      </a:accent1>
      <a:accent2>
        <a:srgbClr val="80B34D"/>
      </a:accent2>
      <a:accent3>
        <a:srgbClr val="FFFFFF"/>
      </a:accent3>
      <a:accent4>
        <a:srgbClr val="565656"/>
      </a:accent4>
      <a:accent5>
        <a:srgbClr val="FFCAAD"/>
      </a:accent5>
      <a:accent6>
        <a:srgbClr val="73A245"/>
      </a:accent6>
      <a:hlink>
        <a:srgbClr val="6699CC"/>
      </a:hlink>
      <a:folHlink>
        <a:srgbClr val="3366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9276</TotalTime>
  <Words>1649</Words>
  <Application>Microsoft Office PowerPoint</Application>
  <PresentationFormat>On-screen Show (4:3)</PresentationFormat>
  <Paragraphs>167</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6_Blank Presentation</vt:lpstr>
      <vt:lpstr>Slide 1</vt:lpstr>
      <vt:lpstr>ACADEMIC EVALUATION TEAM</vt:lpstr>
      <vt:lpstr>Slide 3</vt:lpstr>
      <vt:lpstr>Slide 4</vt:lpstr>
      <vt:lpstr>COMMON CORE LIBRARY – STATISTICS</vt:lpstr>
      <vt:lpstr>WHO ARE THE COMMON CORE FELLOWS?</vt:lpstr>
      <vt:lpstr>INSTRUCTIONAL ARTIFACTS REVIEW PROCESS</vt:lpstr>
      <vt:lpstr>Orientation to the Alignment Process</vt:lpstr>
      <vt:lpstr>SAMPLE PERFORMANCE TASK</vt:lpstr>
      <vt:lpstr>CIE FOCUS STANDARDS FOR GRADE 5 LITERACY</vt:lpstr>
      <vt:lpstr>Slide 11</vt:lpstr>
      <vt:lpstr>Slide 12</vt:lpstr>
      <vt:lpstr>STEPS FOR RATING ALIGNMENT:</vt:lpstr>
      <vt:lpstr>Step 4. Rate the alignment of the task expectations. Use the rating scale below to rate the degree of alignment between the content and  performance expectations addressed in the task and each CCLS identified in Step 2.  </vt:lpstr>
      <vt:lpstr>Feedback for Alignment to Standards</vt:lpstr>
      <vt:lpstr>Stages of Submitting Instructional Materials</vt:lpstr>
      <vt:lpstr>CONTACT INFORMATION </vt:lpstr>
    </vt:vector>
  </TitlesOfParts>
  <Company>KSA-Plus Communications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Casey</dc:creator>
  <cp:lastModifiedBy>lrobertson</cp:lastModifiedBy>
  <cp:revision>830</cp:revision>
  <cp:lastPrinted>2011-07-14T19:05:27Z</cp:lastPrinted>
  <dcterms:created xsi:type="dcterms:W3CDTF">2011-07-19T16:09:04Z</dcterms:created>
  <dcterms:modified xsi:type="dcterms:W3CDTF">2012-01-24T21:40:10Z</dcterms:modified>
</cp:coreProperties>
</file>