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7" r:id="rId9"/>
    <p:sldId id="273" r:id="rId10"/>
    <p:sldId id="270" r:id="rId11"/>
    <p:sldId id="271" r:id="rId12"/>
    <p:sldId id="272" r:id="rId13"/>
    <p:sldId id="262" r:id="rId14"/>
    <p:sldId id="263" r:id="rId15"/>
    <p:sldId id="264" r:id="rId16"/>
    <p:sldId id="268" r:id="rId17"/>
    <p:sldId id="265" r:id="rId18"/>
    <p:sldId id="266" r:id="rId19"/>
  </p:sldIdLst>
  <p:sldSz cx="9144000" cy="6858000" type="screen4x3"/>
  <p:notesSz cx="6858000" cy="9144000"/>
  <p:custShowLst>
    <p:custShow name="CCLS 122011 intro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9"/>
      </p:sldLst>
    </p:custShow>
    <p:custShow name="DOK" id="1">
      <p:sldLst>
        <p:sld r:id="rId11"/>
        <p:sld r:id="rId12"/>
        <p:sld r:id="rId13"/>
      </p:sldLst>
    </p:custShow>
    <p:custShow name="Common Core Background" id="2">
      <p:sldLst>
        <p:sld r:id="rId14"/>
        <p:sld r:id="rId15"/>
        <p:sld r:id="rId16"/>
        <p:sld r:id="rId17"/>
        <p:sld r:id="rId18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6542-64ED-4C52-BC4A-83B70F383476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68916-4DB0-4A90-BCE3-87CC39E036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A2F49-C6C0-46F8-ACBF-46D93B0F3520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A023B-A00A-4115-A42F-01A4138E4D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A023B-A00A-4115-A42F-01A4138E4D5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5996" y="8686800"/>
            <a:ext cx="29720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914591"/>
            <a:fld id="{B34D1529-8192-46EA-8FE4-1900134CDBA4}" type="slidenum">
              <a:rPr lang="en-US" sz="1200">
                <a:latin typeface="Arial" charset="0"/>
              </a:rPr>
              <a:pPr algn="r" defTabSz="914591"/>
              <a:t>13</a:t>
            </a:fld>
            <a:endParaRPr lang="en-US" sz="1200" dirty="0">
              <a:latin typeface="Arial" charset="0"/>
            </a:endParaRPr>
          </a:p>
        </p:txBody>
      </p:sp>
      <p:sp>
        <p:nvSpPr>
          <p:cNvPr id="399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Slide Number Placeholder 3"/>
          <p:cNvSpPr txBox="1">
            <a:spLocks noGrp="1"/>
          </p:cNvSpPr>
          <p:nvPr/>
        </p:nvSpPr>
        <p:spPr bwMode="auto">
          <a:xfrm>
            <a:off x="3885996" y="8686800"/>
            <a:ext cx="29720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914591"/>
            <a:fld id="{A1798ACE-8F34-4D1C-95BC-94198564A636}" type="slidenum">
              <a:rPr lang="en-US" sz="1200">
                <a:latin typeface="Arial" charset="0"/>
              </a:rPr>
              <a:pPr algn="r" defTabSz="914591"/>
              <a:t>13</a:t>
            </a:fld>
            <a:endParaRPr lang="en-US" sz="12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5996" y="8686800"/>
            <a:ext cx="29720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914591"/>
            <a:fld id="{E91C38AA-8725-4B54-8339-FC63ED6DC870}" type="slidenum">
              <a:rPr lang="en-US" sz="1200">
                <a:latin typeface="Arial" charset="0"/>
              </a:rPr>
              <a:pPr algn="r" defTabSz="914591"/>
              <a:t>14</a:t>
            </a:fld>
            <a:endParaRPr lang="en-US" sz="1200" dirty="0">
              <a:latin typeface="Arial" charset="0"/>
            </a:endParaRPr>
          </a:p>
        </p:txBody>
      </p:sp>
      <p:sp>
        <p:nvSpPr>
          <p:cNvPr id="409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  <p:sp>
        <p:nvSpPr>
          <p:cNvPr id="40965" name="Slide Number Placeholder 3"/>
          <p:cNvSpPr txBox="1">
            <a:spLocks noGrp="1"/>
          </p:cNvSpPr>
          <p:nvPr/>
        </p:nvSpPr>
        <p:spPr bwMode="auto">
          <a:xfrm>
            <a:off x="3885996" y="8686800"/>
            <a:ext cx="29720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914591"/>
            <a:fld id="{E4AAFEFD-E819-49D3-A838-12B49416BDA5}" type="slidenum">
              <a:rPr lang="en-US" sz="1200">
                <a:latin typeface="Arial" charset="0"/>
              </a:rPr>
              <a:pPr algn="r" defTabSz="914591"/>
              <a:t>14</a:t>
            </a:fld>
            <a:endParaRPr lang="en-US" sz="12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5996" y="8686800"/>
            <a:ext cx="29720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914591"/>
            <a:fld id="{DDC5B472-F998-4A5A-9552-900F267D88AA}" type="slidenum">
              <a:rPr lang="en-US" sz="1200">
                <a:latin typeface="Arial" charset="0"/>
              </a:rPr>
              <a:pPr algn="r" defTabSz="914591"/>
              <a:t>15</a:t>
            </a:fld>
            <a:endParaRPr lang="en-US" sz="1200" dirty="0">
              <a:latin typeface="Arial" charset="0"/>
            </a:endParaRPr>
          </a:p>
        </p:txBody>
      </p:sp>
      <p:sp>
        <p:nvSpPr>
          <p:cNvPr id="41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3885996" y="8686800"/>
            <a:ext cx="29720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defTabSz="914591"/>
            <a:fld id="{89E64D28-3922-4571-BDE1-36B5ED6608E1}" type="slidenum">
              <a:rPr lang="en-US" sz="1200">
                <a:latin typeface="Arial" charset="0"/>
              </a:rPr>
              <a:pPr algn="r" defTabSz="914591"/>
              <a:t>15</a:t>
            </a:fld>
            <a:endParaRPr lang="en-US" sz="12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 charset="-128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91A367-F087-4311-B9E9-FB5D96C3AC4D}" type="slidenum">
              <a:rPr lang="en-US" smtClean="0">
                <a:ea typeface="ＭＳ Ｐゴシック" charset="-128"/>
              </a:rPr>
              <a:pPr/>
              <a:t>16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A93DBC-4279-44C3-BC62-009CBAC927C0}" type="slidenum">
              <a:rPr lang="en-US" smtClean="0">
                <a:ea typeface="ＭＳ Ｐゴシック" charset="-128"/>
              </a:rPr>
              <a:pPr/>
              <a:t>17</a:t>
            </a:fld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050BB73-1434-4E85-8A76-B79E43BAD80D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1AC143F-A382-4D1F-A5E0-2A61276725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DOK%20Chart1.pdf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teccls2012.wikispaces.com/" TargetMode="External"/><Relationship Id="rId5" Type="http://schemas.openxmlformats.org/officeDocument/2006/relationships/hyperlink" Target="http://schools.nyc.gov/Academics/CommonCoreLibrary/SeeStudentWork/default.htm" TargetMode="External"/><Relationship Id="rId4" Type="http://schemas.openxmlformats.org/officeDocument/2006/relationships/hyperlink" Target="http://www.edutopia.org/common-core-state-standards-resourc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Agenda%2012-11.doc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Outcomes%20122011.doc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rojectPlanningForms.doc" TargetMode="External"/><Relationship Id="rId2" Type="http://schemas.openxmlformats.org/officeDocument/2006/relationships/hyperlink" Target="http://pbl-online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Copy%20of%20Bundle%20Template.xlsx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00201"/>
            <a:ext cx="8305800" cy="2000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 Core Aligned </a:t>
            </a:r>
            <a:br>
              <a:rPr lang="en-US" dirty="0" smtClean="0"/>
            </a:br>
            <a:r>
              <a:rPr lang="en-US" dirty="0" smtClean="0"/>
              <a:t>Instructional Bundles:</a:t>
            </a:r>
            <a:br>
              <a:rPr lang="en-US" dirty="0" smtClean="0"/>
            </a:br>
            <a:r>
              <a:rPr lang="en-US" dirty="0" smtClean="0"/>
              <a:t>CTE and Academic Project Integration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77200" cy="1499616"/>
          </a:xfrm>
        </p:spPr>
        <p:txBody>
          <a:bodyPr/>
          <a:lstStyle/>
          <a:p>
            <a:r>
              <a:rPr lang="en-US" dirty="0" smtClean="0"/>
              <a:t>December 20</a:t>
            </a:r>
            <a:r>
              <a:rPr lang="en-US" baseline="30000" dirty="0" smtClean="0"/>
              <a:t>th</a:t>
            </a:r>
            <a:r>
              <a:rPr lang="en-US" dirty="0" smtClean="0"/>
              <a:t> 2011</a:t>
            </a:r>
            <a:endParaRPr lang="en-US" dirty="0"/>
          </a:p>
        </p:txBody>
      </p:sp>
      <p:pic>
        <p:nvPicPr>
          <p:cNvPr id="4" name="Picture 3" descr="DOE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5334000"/>
            <a:ext cx="1981200" cy="14355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54864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Melissa H. Silberman</a:t>
            </a:r>
          </a:p>
          <a:p>
            <a:r>
              <a:rPr lang="en-US" dirty="0" smtClean="0"/>
              <a:t>Deputy Executive Director</a:t>
            </a:r>
          </a:p>
          <a:p>
            <a:r>
              <a:rPr lang="en-US" dirty="0" smtClean="0"/>
              <a:t>Office of Post Secondary Readiness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Depth of Knowledge (DOK)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developed by Norman Webb</a:t>
            </a:r>
          </a:p>
          <a:p>
            <a:r>
              <a:rPr lang="en-US" dirty="0" smtClean="0"/>
              <a:t>Different from Bloom which focuses on “type” of thinking (analyzing, comprehending, evaluating)</a:t>
            </a:r>
          </a:p>
          <a:p>
            <a:r>
              <a:rPr lang="en-US" dirty="0" smtClean="0"/>
              <a:t>DOK – how deeply do you have to know the content to be successful?</a:t>
            </a:r>
          </a:p>
          <a:p>
            <a:r>
              <a:rPr lang="en-US" dirty="0" smtClean="0"/>
              <a:t>DOK is not about </a:t>
            </a:r>
            <a:r>
              <a:rPr lang="en-US" i="1" dirty="0" smtClean="0"/>
              <a:t>difficulty</a:t>
            </a:r>
            <a:r>
              <a:rPr lang="en-US" dirty="0" smtClean="0"/>
              <a:t> it’s about </a:t>
            </a:r>
            <a:r>
              <a:rPr lang="en-US" i="1" dirty="0" smtClean="0"/>
              <a:t>complexity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52400"/>
          <a:ext cx="8763000" cy="64873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3098800"/>
                <a:gridCol w="2921000"/>
              </a:tblGrid>
              <a:tr h="4007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Black" pitchFamily="34" charset="0"/>
                        </a:rPr>
                        <a:t>Level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Black" pitchFamily="34" charset="0"/>
                        </a:rPr>
                        <a:t>Definition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 Black" pitchFamily="34" charset="0"/>
                        </a:rPr>
                        <a:t>Examples</a:t>
                      </a:r>
                      <a:endParaRPr lang="en-US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04702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DOK</a:t>
                      </a:r>
                      <a:r>
                        <a:rPr lang="en-US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 – Recall and reproduction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Recall a fact, term, principle, concept or perform a routine procedure.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Recall elements and details of a story; Conduct basic math calculations;  Label locations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on a map; Measure length;  Describe  features of a place or people.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70491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DOK 2 – Basic applications of skills/concepts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Use of information, conceptual knowledge, select appropriate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procedures for a task, two or more steps with decision points on way, organize display/data, interpret/use simple graphs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Identify and summarize the major events in a narrative; use context clues to identify meaning of unfamiliar words;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olve multi-step problems; Describe cause/effect of events;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dentify patterns;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rganize,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represent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interpret data.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72906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DOK</a:t>
                      </a:r>
                      <a:r>
                        <a:rPr lang="en-US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 – Strategic Thinking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Requires reasoning, developing a plan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or sequence of steps to approach a problem, requires decision making and justification, abstract, complex, or non-routine, more than one possible answer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Supports ideas with details and examples;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U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ses appropriate voice to the purpose and audience; Identify research questions and design investigations;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Develop a scientific model for a complex situation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72906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DOK – 4 Extended Thinking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An investigation or application to real world; requires time to research, problem solve and process problem or task; non routine manipulations, across disciplines/content areas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Conduct a project that requires specifying a problem, designing and conducting an experiment, analyzing its data, and reporting results/solutions; Apply mathematical models; Analyze and synthesize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information from multiple sources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Depth of Knowledge  (DOK)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54929" y="2967335"/>
            <a:ext cx="3434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DOK Chart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685800" y="2971800"/>
            <a:ext cx="8458200" cy="304800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en-US" sz="2400" b="1" dirty="0" smtClean="0"/>
              <a:t>COUNCIL OF CHIEF STATE SCHOOL OFFICERS (CCSSO) 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en-US" sz="2400" b="1" dirty="0" smtClean="0"/>
              <a:t>&amp;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en-US" sz="2400" b="1" dirty="0" smtClean="0"/>
              <a:t>NATIONAL GOVERNORS ASSOCIATION 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en-US" sz="2400" b="1" dirty="0" smtClean="0"/>
              <a:t>CENTER FOR BEST PRACTICES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en-US" sz="2400" b="1" dirty="0" smtClean="0"/>
              <a:t>(NGA CENTER)</a:t>
            </a:r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en-US" sz="1600" b="1" dirty="0" smtClean="0"/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en-US" sz="2400" b="1" dirty="0" smtClean="0"/>
              <a:t>JUNE 2010</a:t>
            </a:r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en-US" sz="2400" b="1" dirty="0" smtClean="0">
              <a:solidFill>
                <a:srgbClr val="180778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en-US" sz="2400" b="1" dirty="0" smtClean="0">
              <a:solidFill>
                <a:srgbClr val="546D7A"/>
              </a:solidFill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28600"/>
            <a:ext cx="4648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7467600" cy="11430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Standards Development Process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1905000"/>
            <a:ext cx="8534400" cy="3505200"/>
          </a:xfrm>
        </p:spPr>
        <p:txBody>
          <a:bodyPr>
            <a:normAutofit lnSpcReduction="10000"/>
          </a:bodyPr>
          <a:lstStyle/>
          <a:p>
            <a:pPr marL="466725" indent="-285750" eaLnBrk="1" hangingPunct="1">
              <a:lnSpc>
                <a:spcPct val="90000"/>
              </a:lnSpc>
            </a:pPr>
            <a:r>
              <a:rPr lang="en-US" sz="3000" dirty="0" smtClean="0">
                <a:latin typeface="Calibri" pitchFamily="34" charset="0"/>
              </a:rPr>
              <a:t>College and career readiness standards developed in summer 2009</a:t>
            </a:r>
          </a:p>
          <a:p>
            <a:pPr marL="466725" indent="-285750" eaLnBrk="1" hangingPunct="1">
              <a:lnSpc>
                <a:spcPct val="90000"/>
              </a:lnSpc>
            </a:pPr>
            <a:r>
              <a:rPr lang="en-US" sz="3000" dirty="0" smtClean="0">
                <a:latin typeface="Calibri" pitchFamily="34" charset="0"/>
              </a:rPr>
              <a:t>Based on the college and career readiness standards, K-12 learning progressions developed</a:t>
            </a:r>
          </a:p>
          <a:p>
            <a:pPr marL="466725" indent="-285750" eaLnBrk="1" hangingPunct="1">
              <a:lnSpc>
                <a:spcPct val="90000"/>
              </a:lnSpc>
            </a:pPr>
            <a:r>
              <a:rPr lang="en-US" sz="3000" dirty="0" smtClean="0">
                <a:latin typeface="Calibri" pitchFamily="34" charset="0"/>
              </a:rPr>
              <a:t>Multiple rounds of feedback from states, teachers, researchers, higher education, and the general public</a:t>
            </a:r>
          </a:p>
          <a:p>
            <a:pPr marL="466725" indent="-285750" eaLnBrk="1" hangingPunct="1">
              <a:lnSpc>
                <a:spcPct val="90000"/>
              </a:lnSpc>
            </a:pPr>
            <a:r>
              <a:rPr lang="en-US" sz="3000" dirty="0" smtClean="0">
                <a:latin typeface="Calibri" pitchFamily="34" charset="0"/>
              </a:rPr>
              <a:t>Final Common Core State Standards released on June 2, 2010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152400"/>
            <a:ext cx="7696200" cy="685799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What are the Common Core State Standards?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1066800" y="685800"/>
            <a:ext cx="7315200" cy="5943600"/>
          </a:xfrm>
        </p:spPr>
        <p:txBody>
          <a:bodyPr>
            <a:noAutofit/>
          </a:bodyPr>
          <a:lstStyle/>
          <a:p>
            <a:pPr lvl="1" eaLnBrk="1" hangingPunct="1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§"/>
            </a:pPr>
            <a:endParaRPr lang="en-US" sz="800" dirty="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400" dirty="0" smtClean="0">
                <a:latin typeface="Calibri" pitchFamily="34" charset="0"/>
              </a:rPr>
              <a:t>Aligned with college and work expectations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400" dirty="0" smtClean="0">
                <a:latin typeface="Calibri" pitchFamily="34" charset="0"/>
              </a:rPr>
              <a:t>Focused and coherent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400" dirty="0" smtClean="0">
                <a:latin typeface="Calibri" pitchFamily="34" charset="0"/>
              </a:rPr>
              <a:t>Include rigorous content and application of knowledge through high-order skills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400" dirty="0" smtClean="0">
                <a:latin typeface="Calibri" pitchFamily="34" charset="0"/>
              </a:rPr>
              <a:t>Build upon strengths and lessons of current state standards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400" dirty="0" smtClean="0">
                <a:latin typeface="Calibri" pitchFamily="34" charset="0"/>
              </a:rPr>
              <a:t>Internationally benchmarked so that all students are prepared to succeed in our global economy and society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400" dirty="0" smtClean="0">
                <a:latin typeface="Calibri" pitchFamily="34" charset="0"/>
              </a:rPr>
              <a:t>Based on evidence and research</a:t>
            </a:r>
            <a:br>
              <a:rPr lang="en-US" sz="2400" dirty="0" smtClean="0">
                <a:latin typeface="Calibri" pitchFamily="34" charset="0"/>
              </a:rPr>
            </a:br>
            <a:endParaRPr lang="en-US" sz="2400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"/>
            </a:pPr>
            <a:r>
              <a:rPr lang="en-US" sz="2400" dirty="0" smtClean="0">
                <a:latin typeface="Calibri" pitchFamily="34" charset="0"/>
              </a:rPr>
              <a:t>State led – coordinated by NGA Center and CCSSO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228600"/>
            <a:ext cx="7010400" cy="1143000"/>
          </a:xfrm>
        </p:spPr>
        <p:txBody>
          <a:bodyPr/>
          <a:lstStyle/>
          <a:p>
            <a:pPr>
              <a:defRPr/>
            </a:pPr>
            <a:r>
              <a:rPr lang="en-US" sz="3200" b="1" kern="1200" dirty="0" smtClean="0">
                <a:solidFill>
                  <a:schemeClr val="accent3">
                    <a:shade val="75000"/>
                  </a:schemeClr>
                </a:solidFill>
              </a:rPr>
              <a:t/>
            </a:r>
            <a:br>
              <a:rPr lang="en-US" sz="3200" b="1" kern="1200" dirty="0" smtClean="0">
                <a:solidFill>
                  <a:schemeClr val="accent3">
                    <a:shade val="75000"/>
                  </a:schemeClr>
                </a:solidFill>
              </a:rPr>
            </a:br>
            <a:r>
              <a:rPr lang="en-US" sz="3200" b="1" kern="1200" dirty="0" smtClean="0"/>
              <a:t>Intentional </a:t>
            </a:r>
            <a:r>
              <a:rPr lang="en-US" sz="3200" b="1" kern="1200" dirty="0"/>
              <a:t>Design Limitations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09600" y="1752600"/>
            <a:ext cx="7967662" cy="4194175"/>
          </a:xfrm>
        </p:spPr>
        <p:txBody>
          <a:bodyPr/>
          <a:lstStyle/>
          <a:p>
            <a:pPr marL="457200" indent="-457200">
              <a:buFont typeface="Wingdings 2" pitchFamily="18" charset="2"/>
              <a:buNone/>
            </a:pPr>
            <a:r>
              <a:rPr lang="en-US" sz="2800" b="1" dirty="0" smtClean="0">
                <a:latin typeface="Calibri" pitchFamily="34" charset="0"/>
              </a:rPr>
              <a:t>What the Standards do NOT define: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How teachers should teach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All that can or should be taught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The nature of advanced work beyond the core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The interventions needed for students well below grade level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The full range of support for English language learners and students with special needs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Everything needed to be college and career ready</a:t>
            </a:r>
          </a:p>
          <a:p>
            <a:pPr marL="457200" indent="-457200">
              <a:buFont typeface="Wingdings 2" pitchFamily="18" charset="2"/>
              <a:buNone/>
            </a:pPr>
            <a:endParaRPr lang="en-US" dirty="0" smtClean="0">
              <a:latin typeface="Calibri" pitchFamily="34" charset="0"/>
            </a:endParaRPr>
          </a:p>
          <a:p>
            <a:pPr marL="457200" indent="-457200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6553200" cy="1143000"/>
          </a:xfrm>
        </p:spPr>
        <p:txBody>
          <a:bodyPr/>
          <a:lstStyle/>
          <a:p>
            <a:r>
              <a:rPr lang="en-US" b="1" dirty="0" smtClean="0"/>
              <a:t>Why is </a:t>
            </a:r>
            <a:r>
              <a:rPr lang="en-US" dirty="0" smtClean="0"/>
              <a:t>T</a:t>
            </a:r>
            <a:r>
              <a:rPr lang="en-US" b="1" dirty="0" smtClean="0"/>
              <a:t>his Important?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04800" y="1527175"/>
            <a:ext cx="8199438" cy="44164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6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600" dirty="0" smtClean="0">
                <a:latin typeface="Calibri" pitchFamily="34" charset="0"/>
              </a:rPr>
              <a:t>Currently, every state has its own set of academic standards, meaning public education students in each state are learning to different levels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z="26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600" dirty="0" smtClean="0">
                <a:latin typeface="Calibri" pitchFamily="34" charset="0"/>
              </a:rPr>
              <a:t>All students must be prepared to compete with not only their American peers in the next state, but with students from around the world </a:t>
            </a:r>
          </a:p>
          <a:p>
            <a:pPr>
              <a:buFont typeface="Wingdings 2" pitchFamily="18" charset="2"/>
              <a:buNone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148" name="Slide Number Placeholder 3"/>
          <p:cNvSpPr txBox="1">
            <a:spLocks noGrp="1"/>
          </p:cNvSpPr>
          <p:nvPr/>
        </p:nvSpPr>
        <p:spPr bwMode="auto">
          <a:xfrm>
            <a:off x="4362450" y="1027113"/>
            <a:ext cx="4572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 hangingPunct="1"/>
            <a:endParaRPr lang="en-US" sz="1600" dirty="0">
              <a:solidFill>
                <a:srgbClr val="7B9899"/>
              </a:solidFill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noFill/>
        </p:spPr>
        <p:txBody>
          <a:bodyPr/>
          <a:lstStyle/>
          <a:p>
            <a:r>
              <a:rPr lang="en-US" sz="4400" b="1" dirty="0" smtClean="0"/>
              <a:t>More Information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524000"/>
            <a:ext cx="7543800" cy="914400"/>
          </a:xfrm>
          <a:noFill/>
        </p:spPr>
        <p:txBody>
          <a:bodyPr>
            <a:normAutofit fontScale="47500" lnSpcReduction="20000"/>
          </a:bodyPr>
          <a:lstStyle/>
          <a:p>
            <a:pPr algn="ctr">
              <a:buFont typeface="Wingdings 2" pitchFamily="18" charset="2"/>
              <a:buNone/>
            </a:pPr>
            <a:endParaRPr lang="en-US" sz="3600" dirty="0" smtClean="0"/>
          </a:p>
          <a:p>
            <a:pPr algn="ctr">
              <a:buFont typeface="Wingdings 2" pitchFamily="18" charset="2"/>
              <a:buNone/>
            </a:pPr>
            <a:endParaRPr lang="en-US" sz="2000" dirty="0" smtClean="0"/>
          </a:p>
          <a:p>
            <a:pPr algn="ctr">
              <a:buFont typeface="Wingdings 2" pitchFamily="18" charset="2"/>
              <a:buNone/>
            </a:pPr>
            <a:r>
              <a:rPr lang="en-US" sz="6000" dirty="0" smtClean="0">
                <a:latin typeface="Calibri" pitchFamily="34" charset="0"/>
                <a:hlinkClick r:id="rId3"/>
              </a:rPr>
              <a:t>www.corestandards.org</a:t>
            </a:r>
            <a:endParaRPr lang="en-US" sz="6000" dirty="0" smtClean="0">
              <a:latin typeface="Calibri" pitchFamily="34" charset="0"/>
            </a:endParaRPr>
          </a:p>
          <a:p>
            <a:pPr algn="ctr">
              <a:buFont typeface="Wingdings 2" pitchFamily="18" charset="2"/>
              <a:buNone/>
            </a:pPr>
            <a:endParaRPr lang="en-US" sz="2800" dirty="0" smtClean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3048000"/>
            <a:ext cx="769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hlinkClick r:id="rId4"/>
              </a:rPr>
              <a:t>http://www.edutopia.org/common-core-state-standards-resources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381000" y="41148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http://schools.nyc.gov/Academics/CommonCoreLibrary/SeeStudentWork/default.htm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43200" y="5181600"/>
            <a:ext cx="3584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https://cteccls2012.wikispaces.com/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89456" y="2967335"/>
            <a:ext cx="5965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2" action="ppaction://hlinkfile"/>
              </a:rPr>
              <a:t>December 20</a:t>
            </a:r>
            <a:r>
              <a:rPr lang="en-US" sz="5400" b="1" cap="none" spc="0" baseline="30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2" action="ppaction://hlinkfile"/>
              </a:rPr>
              <a:t>th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2" action="ppaction://hlinkfile"/>
              </a:rPr>
              <a:t> 2011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95929" y="2967335"/>
            <a:ext cx="3152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Outcomes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Instructional Shifts for the</a:t>
            </a:r>
            <a:br>
              <a:rPr lang="en-US" dirty="0" smtClean="0"/>
            </a:br>
            <a:r>
              <a:rPr lang="en-US" dirty="0" smtClean="0"/>
              <a:t> Common Core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200" dirty="0" smtClean="0"/>
              <a:t>Six Shifts in ELA/Literacy</a:t>
            </a:r>
          </a:p>
          <a:p>
            <a:pPr algn="ctr">
              <a:buNone/>
            </a:pPr>
            <a:endParaRPr lang="en-US" sz="3200" dirty="0" smtClean="0"/>
          </a:p>
          <a:p>
            <a:r>
              <a:rPr lang="en-US" dirty="0" smtClean="0"/>
              <a:t>Balancing Informational and Literary Text</a:t>
            </a:r>
          </a:p>
          <a:p>
            <a:r>
              <a:rPr lang="en-US" dirty="0" smtClean="0"/>
              <a:t>Building Knowledge in the Disciplines</a:t>
            </a:r>
          </a:p>
          <a:p>
            <a:r>
              <a:rPr lang="en-US" dirty="0" smtClean="0"/>
              <a:t>Staircase of Complexity</a:t>
            </a:r>
          </a:p>
          <a:p>
            <a:r>
              <a:rPr lang="en-US" dirty="0" smtClean="0"/>
              <a:t>Text-Based Answers</a:t>
            </a:r>
          </a:p>
          <a:p>
            <a:r>
              <a:rPr lang="en-US" dirty="0" smtClean="0"/>
              <a:t>Writing From Sources</a:t>
            </a:r>
          </a:p>
          <a:p>
            <a:r>
              <a:rPr lang="en-US" dirty="0" smtClean="0"/>
              <a:t>Academic Vocabulary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200" dirty="0" smtClean="0"/>
              <a:t>Six Shifts in Math</a:t>
            </a:r>
          </a:p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endParaRPr lang="en-US" sz="3200" dirty="0" smtClean="0"/>
          </a:p>
          <a:p>
            <a:r>
              <a:rPr lang="en-US" dirty="0" smtClean="0"/>
              <a:t>Focus</a:t>
            </a:r>
          </a:p>
          <a:p>
            <a:r>
              <a:rPr lang="en-US" dirty="0" smtClean="0"/>
              <a:t>Coherence </a:t>
            </a:r>
          </a:p>
          <a:p>
            <a:r>
              <a:rPr lang="en-US" dirty="0" smtClean="0"/>
              <a:t>Fluency</a:t>
            </a:r>
          </a:p>
          <a:p>
            <a:r>
              <a:rPr lang="en-US" dirty="0" smtClean="0"/>
              <a:t>Deep understanding</a:t>
            </a:r>
          </a:p>
          <a:p>
            <a:r>
              <a:rPr lang="en-US" dirty="0" smtClean="0"/>
              <a:t>Applications</a:t>
            </a:r>
          </a:p>
          <a:p>
            <a:r>
              <a:rPr lang="en-US" dirty="0" smtClean="0"/>
              <a:t>Dual Intensity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10200" y="60198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www.engageNY.org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Based Learning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Buck Institute for Education</a:t>
            </a:r>
          </a:p>
          <a:p>
            <a:r>
              <a:rPr lang="en-US" dirty="0" smtClean="0">
                <a:hlinkClick r:id="rId2"/>
              </a:rPr>
              <a:t>http://pbl-online.org/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0" y="4876800"/>
            <a:ext cx="72982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file"/>
              </a:rPr>
              <a:t>Project Planning Form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Instructional Bundle?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Culminating performance tasks</a:t>
            </a:r>
          </a:p>
          <a:p>
            <a:r>
              <a:rPr lang="en-US" dirty="0" smtClean="0"/>
              <a:t>Guidance around use of Universal Design for Learning (UDL) with specific task support for ELL’s and SWD’s</a:t>
            </a:r>
          </a:p>
          <a:p>
            <a:r>
              <a:rPr lang="en-US" dirty="0" smtClean="0"/>
              <a:t>Rubrics and/or scoring guides</a:t>
            </a:r>
          </a:p>
          <a:p>
            <a:r>
              <a:rPr lang="en-US" dirty="0" smtClean="0"/>
              <a:t>Annotated student work</a:t>
            </a:r>
          </a:p>
          <a:p>
            <a:r>
              <a:rPr lang="en-US" dirty="0" smtClean="0"/>
              <a:t>Unit outlines</a:t>
            </a:r>
          </a:p>
          <a:p>
            <a:r>
              <a:rPr lang="en-US" dirty="0" smtClean="0"/>
              <a:t>Supports for helping students access complex texts</a:t>
            </a:r>
          </a:p>
          <a:p>
            <a:r>
              <a:rPr lang="en-US" dirty="0" smtClean="0"/>
              <a:t>Additional assessment and learning activities (e.g. initial, formative assessments)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146" y="2967335"/>
            <a:ext cx="8809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hlinkClick r:id="rId2" action="ppaction://hlinkfile"/>
              </a:rPr>
              <a:t>Instructional Bundle Template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yramid of Instucti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16167"/>
            <a:ext cx="8684034" cy="65132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06239"/>
          <a:ext cx="9144000" cy="54936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2258416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Phase -</a:t>
                      </a:r>
                      <a:r>
                        <a:rPr lang="en-US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December 2011 through February 2012</a:t>
                      </a:r>
                    </a:p>
                    <a:p>
                      <a:endParaRPr lang="en-US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End</a:t>
                      </a:r>
                      <a:r>
                        <a:rPr lang="en-US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January 2012</a:t>
                      </a:r>
                    </a:p>
                    <a:p>
                      <a:endParaRPr lang="en-US" sz="16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March 1</a:t>
                      </a:r>
                      <a:r>
                        <a:rPr lang="en-US" sz="16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2012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Define instructional strategy and set goals:</a:t>
                      </a:r>
                    </a:p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-Intro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activities</a:t>
                      </a:r>
                    </a:p>
                    <a:p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-Selection of performance tasks and     units</a:t>
                      </a:r>
                    </a:p>
                    <a:p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-Identify students</a:t>
                      </a:r>
                    </a:p>
                    <a:p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-Adapt and refine task</a:t>
                      </a:r>
                      <a:endParaRPr 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Post outline to Wiki</a:t>
                      </a:r>
                    </a:p>
                    <a:p>
                      <a:endParaRPr 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Instructional Bundle Submission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426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Phase - 2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April 2012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Implement instructional Strategy:</a:t>
                      </a:r>
                    </a:p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-Teach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unit/performance task</a:t>
                      </a:r>
                    </a:p>
                    <a:p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-Teachers observe each others lessons collect notes</a:t>
                      </a:r>
                    </a:p>
                    <a:p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-Gather and analyze student work</a:t>
                      </a:r>
                    </a:p>
                  </a:txBody>
                  <a:tcPr/>
                </a:tc>
              </a:tr>
              <a:tr h="1355049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Phase</a:t>
                      </a:r>
                      <a:r>
                        <a:rPr lang="en-US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- 3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May 2012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Monitor</a:t>
                      </a:r>
                      <a:r>
                        <a:rPr lang="en-US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revise: examine student work/data, examine teacher work:</a:t>
                      </a:r>
                    </a:p>
                    <a:p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-Next steps</a:t>
                      </a:r>
                    </a:p>
                    <a:p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-Adapt performance task and bundle to reflect new understanding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435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June</a:t>
                      </a:r>
                      <a:r>
                        <a:rPr lang="en-US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2012 </a:t>
                      </a:r>
                    </a:p>
                    <a:p>
                      <a:r>
                        <a:rPr lang="en-US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Summer 2012 (tentative)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June  15</a:t>
                      </a:r>
                      <a:r>
                        <a:rPr lang="en-US" sz="16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2012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Revised bundle submitted to DOE</a:t>
                      </a:r>
                    </a:p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Summer Institute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336</TotalTime>
  <Words>854</Words>
  <Application>Microsoft Office PowerPoint</Application>
  <PresentationFormat>On-screen Show (4:3)</PresentationFormat>
  <Paragraphs>152</Paragraphs>
  <Slides>18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  <vt:variant>
        <vt:lpstr>Custom Shows</vt:lpstr>
      </vt:variant>
      <vt:variant>
        <vt:i4>3</vt:i4>
      </vt:variant>
    </vt:vector>
  </HeadingPairs>
  <TitlesOfParts>
    <vt:vector size="22" baseType="lpstr">
      <vt:lpstr>Module</vt:lpstr>
      <vt:lpstr>Common Core Aligned  Instructional Bundles: CTE and Academic Project Integration</vt:lpstr>
      <vt:lpstr>Agenda</vt:lpstr>
      <vt:lpstr>Slide 3</vt:lpstr>
      <vt:lpstr>Instructional Shifts for the  Common Core</vt:lpstr>
      <vt:lpstr>Project Based Learning </vt:lpstr>
      <vt:lpstr>What is an Instructional Bundle?</vt:lpstr>
      <vt:lpstr>Slide 7</vt:lpstr>
      <vt:lpstr>Slide 8</vt:lpstr>
      <vt:lpstr>Project Timeline</vt:lpstr>
      <vt:lpstr>Depth of Knowledge (DOK)</vt:lpstr>
      <vt:lpstr>Slide 11</vt:lpstr>
      <vt:lpstr>Depth of Knowledge  (DOK)</vt:lpstr>
      <vt:lpstr>Slide 13</vt:lpstr>
      <vt:lpstr>Standards Development Process</vt:lpstr>
      <vt:lpstr>What are the Common Core State Standards?</vt:lpstr>
      <vt:lpstr> Intentional Design Limitations</vt:lpstr>
      <vt:lpstr>Why is This Important?</vt:lpstr>
      <vt:lpstr>More Information</vt:lpstr>
      <vt:lpstr>CCLS 122011 intro</vt:lpstr>
      <vt:lpstr>DOK</vt:lpstr>
      <vt:lpstr>Common Core Background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Aligned  Instructional Bundles: CTE and Academic Project Integration</dc:title>
  <dc:creator>Joe</dc:creator>
  <cp:lastModifiedBy>Joe</cp:lastModifiedBy>
  <cp:revision>54</cp:revision>
  <dcterms:created xsi:type="dcterms:W3CDTF">2011-12-16T01:35:46Z</dcterms:created>
  <dcterms:modified xsi:type="dcterms:W3CDTF">2011-12-20T01:08:10Z</dcterms:modified>
</cp:coreProperties>
</file>