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6" r:id="rId6"/>
    <p:sldId id="260" r:id="rId7"/>
    <p:sldId id="265" r:id="rId8"/>
    <p:sldId id="267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5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A214471-A1C7-4908-973A-E84B968E10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D3A7961-D436-46A3-8311-AB11290791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F618C5-BE15-4883-8F18-289286D119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6AB15F-6544-42D6-893E-38854E24B6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AC5E56-CB75-4ECF-85D8-DAF1606984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A20861B-68ED-4525-BB29-25AC3A6C793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CC26B0DE-ED6B-40C5-96C9-C500E928455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9BF20E58-6AD1-4493-80F2-51EFD88DDA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680800-4550-4A7F-9891-11175D6A195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245C57-9B8F-4C08-965B-3F30666A51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215ACFC-02F4-4ADE-9017-D76B946834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63B3671-86DE-4A86-8BBE-696F6046F76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FDF8767E-B0DC-463B-8B86-9D20ED95023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bl-online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33400"/>
            <a:ext cx="8226425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Project Based Learning:</a:t>
            </a:r>
            <a:br>
              <a:rPr lang="en-US" dirty="0" smtClean="0"/>
            </a:br>
            <a:r>
              <a:rPr lang="en-US" dirty="0" smtClean="0"/>
              <a:t>An Overview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934200" cy="2514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CTE CCLS 2012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Session II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January 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, 2012</a:t>
            </a:r>
          </a:p>
          <a:p>
            <a:pPr algn="r"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algn="r" eaLnBrk="1" hangingPunct="1">
              <a:lnSpc>
                <a:spcPct val="80000"/>
              </a:lnSpc>
              <a:defRPr/>
            </a:pPr>
            <a:r>
              <a:rPr lang="en-US" sz="2800" dirty="0" smtClean="0"/>
              <a:t>Facilitators: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en-US" sz="2800" dirty="0" smtClean="0"/>
              <a:t>Joe Ferrari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en-US" sz="2800" dirty="0" smtClean="0"/>
              <a:t>Jonathan Molofsky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en-US" sz="2800" dirty="0" smtClean="0"/>
              <a:t>Nicolas Norman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Principle 4: Map the Project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Planning and organization</a:t>
            </a:r>
          </a:p>
          <a:p>
            <a:pPr eaLnBrk="1" hangingPunct="1">
              <a:defRPr/>
            </a:pPr>
            <a:r>
              <a:rPr lang="en-US" dirty="0" smtClean="0"/>
              <a:t>Hard to “over-plan” a project</a:t>
            </a:r>
          </a:p>
          <a:p>
            <a:pPr eaLnBrk="1" hangingPunct="1">
              <a:defRPr/>
            </a:pPr>
            <a:r>
              <a:rPr lang="en-US" dirty="0" smtClean="0"/>
              <a:t>The best planned projects will not necessarily follow the plan exactly</a:t>
            </a:r>
          </a:p>
          <a:p>
            <a:pPr eaLnBrk="1" hangingPunct="1">
              <a:defRPr/>
            </a:pPr>
            <a:r>
              <a:rPr lang="en-US" dirty="0" smtClean="0"/>
              <a:t>Allow for “teachable moment”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Principle 5: Manage the Process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Find the right tool for the </a:t>
            </a:r>
            <a:r>
              <a:rPr lang="en-US" dirty="0" smtClean="0"/>
              <a:t>job (learning logs, planning briefs, research logs)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Look from the perspective of the student</a:t>
            </a:r>
          </a:p>
          <a:p>
            <a:pPr eaLnBrk="1" hangingPunct="1">
              <a:defRPr/>
            </a:pPr>
            <a:r>
              <a:rPr lang="en-US" dirty="0" smtClean="0"/>
              <a:t>You are a guide who keeps students focused and going in the right </a:t>
            </a:r>
            <a:r>
              <a:rPr lang="en-US" dirty="0" smtClean="0"/>
              <a:t>direction</a:t>
            </a:r>
          </a:p>
          <a:p>
            <a:pPr eaLnBrk="1" hangingPunct="1">
              <a:defRPr/>
            </a:pPr>
            <a:r>
              <a:rPr lang="en-US" dirty="0" smtClean="0"/>
              <a:t>Manage and regulate – time limits, benchmarks, scheduling aids like daily goal sheets and checklists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Project Based Learning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Boise State University </a:t>
            </a:r>
          </a:p>
          <a:p>
            <a:pPr eaLnBrk="1" hangingPunct="1">
              <a:defRPr/>
            </a:pPr>
            <a:r>
              <a:rPr lang="en-US" dirty="0" smtClean="0"/>
              <a:t>Buck Institute For Education</a:t>
            </a:r>
          </a:p>
          <a:p>
            <a:pPr eaLnBrk="1" hangingPunct="1">
              <a:defRPr/>
            </a:pPr>
            <a:r>
              <a:rPr lang="en-US" dirty="0" smtClean="0">
                <a:hlinkClick r:id="rId2"/>
              </a:rPr>
              <a:t>http://pbl-online.org</a:t>
            </a:r>
            <a:endParaRPr lang="en-US" dirty="0" smtClean="0"/>
          </a:p>
          <a:p>
            <a:pPr eaLnBrk="1" hangingPunct="1">
              <a:buFont typeface="Wingdings" pitchFamily="-109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0"/>
          <p:cNvSpPr>
            <a:spLocks noChangeArrowheads="1"/>
          </p:cNvSpPr>
          <p:nvPr/>
        </p:nvSpPr>
        <p:spPr bwMode="auto">
          <a:xfrm>
            <a:off x="5029200" y="2590800"/>
            <a:ext cx="2133600" cy="3124200"/>
          </a:xfrm>
          <a:prstGeom prst="curvedLeftArrow">
            <a:avLst>
              <a:gd name="adj1" fmla="val 29286"/>
              <a:gd name="adj2" fmla="val 5857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3" name="AutoShape 11"/>
          <p:cNvSpPr>
            <a:spLocks noChangeArrowheads="1"/>
          </p:cNvSpPr>
          <p:nvPr/>
        </p:nvSpPr>
        <p:spPr bwMode="auto">
          <a:xfrm rot="-10186284">
            <a:off x="1600200" y="2133600"/>
            <a:ext cx="2209800" cy="3200400"/>
          </a:xfrm>
          <a:prstGeom prst="curvedLeftArrow">
            <a:avLst>
              <a:gd name="adj1" fmla="val 28966"/>
              <a:gd name="adj2" fmla="val 5793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PBL Design Principles</a:t>
            </a:r>
          </a:p>
        </p:txBody>
      </p:sp>
      <p:sp>
        <p:nvSpPr>
          <p:cNvPr id="5125" name="Text Box 5" descr="Sand"/>
          <p:cNvSpPr txBox="1">
            <a:spLocks noChangeArrowheads="1"/>
          </p:cNvSpPr>
          <p:nvPr/>
        </p:nvSpPr>
        <p:spPr bwMode="auto">
          <a:xfrm>
            <a:off x="3200400" y="3429000"/>
            <a:ext cx="2438400" cy="11922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Principle 1 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Begin with the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End In Mind</a:t>
            </a:r>
          </a:p>
        </p:txBody>
      </p:sp>
      <p:sp>
        <p:nvSpPr>
          <p:cNvPr id="5126" name="Text Box 6" descr="Sand"/>
          <p:cNvSpPr txBox="1">
            <a:spLocks noChangeArrowheads="1"/>
          </p:cNvSpPr>
          <p:nvPr/>
        </p:nvSpPr>
        <p:spPr bwMode="auto">
          <a:xfrm>
            <a:off x="6248400" y="2133600"/>
            <a:ext cx="2438400" cy="10541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Principle 2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Craft the Driving Question</a:t>
            </a:r>
          </a:p>
        </p:txBody>
      </p:sp>
      <p:sp>
        <p:nvSpPr>
          <p:cNvPr id="5127" name="Text Box 7" descr="Sand"/>
          <p:cNvSpPr txBox="1">
            <a:spLocks noChangeArrowheads="1"/>
          </p:cNvSpPr>
          <p:nvPr/>
        </p:nvSpPr>
        <p:spPr bwMode="auto">
          <a:xfrm>
            <a:off x="6172200" y="4648200"/>
            <a:ext cx="2438400" cy="10541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Principle 3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Plan the Assessment</a:t>
            </a:r>
          </a:p>
        </p:txBody>
      </p:sp>
      <p:sp>
        <p:nvSpPr>
          <p:cNvPr id="5128" name="Text Box 8" descr="Sand"/>
          <p:cNvSpPr txBox="1">
            <a:spLocks noChangeArrowheads="1"/>
          </p:cNvSpPr>
          <p:nvPr/>
        </p:nvSpPr>
        <p:spPr bwMode="auto">
          <a:xfrm>
            <a:off x="457200" y="4876800"/>
            <a:ext cx="2438400" cy="77946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Principle  4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Map the Project</a:t>
            </a:r>
          </a:p>
        </p:txBody>
      </p:sp>
      <p:sp>
        <p:nvSpPr>
          <p:cNvPr id="5129" name="Text Box 9" descr="Sand"/>
          <p:cNvSpPr txBox="1">
            <a:spLocks noChangeArrowheads="1"/>
          </p:cNvSpPr>
          <p:nvPr/>
        </p:nvSpPr>
        <p:spPr bwMode="auto">
          <a:xfrm>
            <a:off x="457200" y="2133600"/>
            <a:ext cx="2438400" cy="10541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Principle 5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/>
              <a:t> Manage the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Principle 1:</a:t>
            </a:r>
            <a:br>
              <a:rPr lang="en-US" sz="4000" dirty="0" smtClean="0"/>
            </a:br>
            <a:r>
              <a:rPr lang="en-US" sz="4000" dirty="0" smtClean="0"/>
              <a:t>Begin With The End In Mind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do you want to accomplish?</a:t>
            </a:r>
          </a:p>
          <a:p>
            <a:pPr eaLnBrk="1" hangingPunct="1">
              <a:defRPr/>
            </a:pPr>
            <a:r>
              <a:rPr lang="en-US" dirty="0" smtClean="0"/>
              <a:t>What do your students need to learn?</a:t>
            </a:r>
          </a:p>
          <a:p>
            <a:pPr eaLnBrk="1" hangingPunct="1">
              <a:defRPr/>
            </a:pPr>
            <a:r>
              <a:rPr lang="en-US" dirty="0" smtClean="0"/>
              <a:t>What will your end product look like?</a:t>
            </a:r>
          </a:p>
          <a:p>
            <a:pPr eaLnBrk="1" hangingPunct="1">
              <a:defRPr/>
            </a:pPr>
            <a:r>
              <a:rPr lang="en-US" dirty="0" smtClean="0"/>
              <a:t>What will your students know and be able to do</a:t>
            </a:r>
            <a:r>
              <a:rPr lang="en-US" dirty="0" smtClean="0"/>
              <a:t>?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None/>
              <a:defRPr/>
            </a:pPr>
            <a:r>
              <a:rPr lang="en-US" dirty="0" smtClean="0"/>
              <a:t>                        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Culminating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b="1" dirty="0" smtClean="0"/>
              <a:t>Write a proposal or create a design</a:t>
            </a:r>
            <a:r>
              <a:rPr lang="en-US" sz="3500" dirty="0" smtClean="0"/>
              <a:t> </a:t>
            </a:r>
            <a:r>
              <a:rPr lang="en-US" dirty="0" smtClean="0"/>
              <a:t>that proposes a solution to a difficult problem or that addresses a community </a:t>
            </a:r>
            <a:r>
              <a:rPr lang="en-US" dirty="0" smtClean="0"/>
              <a:t>issue</a:t>
            </a:r>
          </a:p>
          <a:p>
            <a:r>
              <a:rPr lang="en-US" sz="3500" b="1" dirty="0" smtClean="0"/>
              <a:t>Research an issue</a:t>
            </a:r>
            <a:r>
              <a:rPr lang="en-US" sz="3500" dirty="0" smtClean="0"/>
              <a:t> </a:t>
            </a:r>
            <a:r>
              <a:rPr lang="en-US" dirty="0" smtClean="0"/>
              <a:t>of importance to your </a:t>
            </a:r>
            <a:r>
              <a:rPr lang="en-US" dirty="0" smtClean="0"/>
              <a:t>community</a:t>
            </a:r>
          </a:p>
          <a:p>
            <a:r>
              <a:rPr lang="en-US" sz="3500" b="1" dirty="0" smtClean="0"/>
              <a:t>Design a model or construction</a:t>
            </a:r>
            <a:r>
              <a:rPr lang="en-US" sz="3500" dirty="0" smtClean="0"/>
              <a:t> </a:t>
            </a:r>
            <a:r>
              <a:rPr lang="en-US" dirty="0" smtClean="0"/>
              <a:t>that demonstrates a law, principle, or </a:t>
            </a:r>
            <a:r>
              <a:rPr lang="en-US" dirty="0" smtClean="0"/>
              <a:t>idea</a:t>
            </a:r>
          </a:p>
          <a:p>
            <a:r>
              <a:rPr lang="en-US" sz="3500" b="1" dirty="0" smtClean="0"/>
              <a:t>Create an audio, visual, or multimedia production</a:t>
            </a:r>
            <a:r>
              <a:rPr lang="en-US" sz="3500" dirty="0" smtClean="0"/>
              <a:t> </a:t>
            </a:r>
            <a:r>
              <a:rPr lang="en-US" dirty="0" smtClean="0"/>
              <a:t>that conveys a particular situation or idea.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Principle 2: Craft the Driving Question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Holds the project together</a:t>
            </a:r>
          </a:p>
          <a:p>
            <a:pPr eaLnBrk="1" hangingPunct="1">
              <a:defRPr/>
            </a:pPr>
            <a:r>
              <a:rPr lang="en-US" dirty="0" smtClean="0"/>
              <a:t>Inspires students</a:t>
            </a:r>
          </a:p>
          <a:p>
            <a:pPr eaLnBrk="1" hangingPunct="1">
              <a:defRPr/>
            </a:pPr>
            <a:r>
              <a:rPr lang="en-US" dirty="0" smtClean="0"/>
              <a:t>Create an opportunity for grappling with a complex issue or subject</a:t>
            </a:r>
          </a:p>
          <a:p>
            <a:pPr eaLnBrk="1" hangingPunct="1">
              <a:defRPr/>
            </a:pPr>
            <a:r>
              <a:rPr lang="en-US" dirty="0" smtClean="0"/>
              <a:t>What’s the “Big Idea” or passion?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provocative</a:t>
            </a:r>
          </a:p>
          <a:p>
            <a:r>
              <a:rPr lang="en-US" dirty="0" smtClean="0"/>
              <a:t>Are open ended</a:t>
            </a:r>
          </a:p>
          <a:p>
            <a:r>
              <a:rPr lang="en-US" dirty="0" smtClean="0"/>
              <a:t>Go to the heart of a discipline or topic</a:t>
            </a:r>
          </a:p>
          <a:p>
            <a:r>
              <a:rPr lang="en-US" dirty="0" smtClean="0"/>
              <a:t>Are challenging</a:t>
            </a:r>
          </a:p>
          <a:p>
            <a:r>
              <a:rPr lang="en-US" dirty="0" smtClean="0"/>
              <a:t>Can arise from real world dilemmas that students find interesting</a:t>
            </a:r>
          </a:p>
          <a:p>
            <a:r>
              <a:rPr lang="en-US" dirty="0" smtClean="0"/>
              <a:t>Are consistent with curricular standards and frameworks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music videos paint an accurate picture of America?</a:t>
            </a:r>
          </a:p>
          <a:p>
            <a:r>
              <a:rPr lang="en-US" dirty="0" smtClean="0"/>
              <a:t>Should the USA have used the atomic bomb in WWII?</a:t>
            </a:r>
          </a:p>
          <a:p>
            <a:r>
              <a:rPr lang="en-US" dirty="0" smtClean="0"/>
              <a:t>What caused the Civil War? </a:t>
            </a:r>
          </a:p>
          <a:p>
            <a:r>
              <a:rPr lang="en-US" dirty="0" smtClean="0"/>
              <a:t>How good is our water?</a:t>
            </a:r>
          </a:p>
          <a:p>
            <a:r>
              <a:rPr lang="en-US" dirty="0" smtClean="0"/>
              <a:t>Is it better to buy or lease a car?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Principle 3: Plan the Assessment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Focus on the end result, map backwards to project activity</a:t>
            </a:r>
          </a:p>
          <a:p>
            <a:pPr eaLnBrk="1" hangingPunct="1">
              <a:defRPr/>
            </a:pPr>
            <a:r>
              <a:rPr lang="en-US" dirty="0" smtClean="0"/>
              <a:t>Good assessments help students learn more and improve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179</TotalTime>
  <Words>400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Project Based Learning: An Overview</vt:lpstr>
      <vt:lpstr>Project Based Learning</vt:lpstr>
      <vt:lpstr>PBL Design Principles</vt:lpstr>
      <vt:lpstr>Principle 1: Begin With The End In Mind</vt:lpstr>
      <vt:lpstr>Culminating Products</vt:lpstr>
      <vt:lpstr>Principle 2: Craft the Driving Question</vt:lpstr>
      <vt:lpstr>Driving Questions</vt:lpstr>
      <vt:lpstr>Driving Questions</vt:lpstr>
      <vt:lpstr>Principle 3: Plan the Assessment</vt:lpstr>
      <vt:lpstr>Principle 4: Map the Project</vt:lpstr>
      <vt:lpstr>Principle 5: Manage the Process</vt:lpstr>
    </vt:vector>
  </TitlesOfParts>
  <Company>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Based Learning: An Overview</dc:title>
  <dc:creator>DOE</dc:creator>
  <cp:lastModifiedBy>Joe</cp:lastModifiedBy>
  <cp:revision>34</cp:revision>
  <dcterms:created xsi:type="dcterms:W3CDTF">2008-07-07T16:17:39Z</dcterms:created>
  <dcterms:modified xsi:type="dcterms:W3CDTF">2012-01-06T17:54:59Z</dcterms:modified>
</cp:coreProperties>
</file>