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58" r:id="rId5"/>
    <p:sldId id="262" r:id="rId6"/>
    <p:sldId id="259" r:id="rId7"/>
    <p:sldId id="263" r:id="rId8"/>
    <p:sldId id="260"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57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6B8E52B-3FD8-4A64-8467-AA07D745D217}" type="datetimeFigureOut">
              <a:rPr lang="en-US" smtClean="0"/>
              <a:pPr/>
              <a:t>12/19/2011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8A6A549-5D93-4B9A-9FF8-6C5D3BF2B1C7}"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rand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B8E52B-3FD8-4A64-8467-AA07D745D217}" type="datetimeFigureOut">
              <a:rPr lang="en-US" smtClean="0"/>
              <a:pPr/>
              <a:t>12/19/2011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6A549-5D93-4B9A-9FF8-6C5D3BF2B1C7}" type="slidenum">
              <a:rPr lang="en-US" smtClean="0"/>
              <a:pPr/>
              <a:t>‹#›</a:t>
            </a:fld>
            <a:endParaRPr lang="en-US" dirty="0"/>
          </a:p>
        </p:txBody>
      </p:sp>
    </p:spTree>
  </p:cSld>
  <p:clrMapOvr>
    <a:masterClrMapping/>
  </p:clrMapOvr>
  <p:transition spd="med">
    <p:rand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B8E52B-3FD8-4A64-8467-AA07D745D217}" type="datetimeFigureOut">
              <a:rPr lang="en-US" smtClean="0"/>
              <a:pPr/>
              <a:t>12/19/2011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6A549-5D93-4B9A-9FF8-6C5D3BF2B1C7}" type="slidenum">
              <a:rPr lang="en-US" smtClean="0"/>
              <a:pPr/>
              <a:t>‹#›</a:t>
            </a:fld>
            <a:endParaRPr lang="en-US" dirty="0"/>
          </a:p>
        </p:txBody>
      </p:sp>
    </p:spTree>
  </p:cSld>
  <p:clrMapOvr>
    <a:masterClrMapping/>
  </p:clrMapOvr>
  <p:transition spd="med">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6B8E52B-3FD8-4A64-8467-AA07D745D217}" type="datetimeFigureOut">
              <a:rPr lang="en-US" smtClean="0"/>
              <a:pPr/>
              <a:t>12/19/2011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6A549-5D93-4B9A-9FF8-6C5D3BF2B1C7}"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6B8E52B-3FD8-4A64-8467-AA07D745D217}" type="datetimeFigureOut">
              <a:rPr lang="en-US" smtClean="0"/>
              <a:pPr/>
              <a:t>12/19/2011</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8A6A549-5D93-4B9A-9FF8-6C5D3BF2B1C7}"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spd="med">
    <p:rand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6B8E52B-3FD8-4A64-8467-AA07D745D217}" type="datetimeFigureOut">
              <a:rPr lang="en-US" smtClean="0"/>
              <a:pPr/>
              <a:t>12/19/2011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A6A549-5D93-4B9A-9FF8-6C5D3BF2B1C7}"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rand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6B8E52B-3FD8-4A64-8467-AA07D745D217}" type="datetimeFigureOut">
              <a:rPr lang="en-US" smtClean="0"/>
              <a:pPr/>
              <a:t>12/19/2011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A6A549-5D93-4B9A-9FF8-6C5D3BF2B1C7}"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rand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6B8E52B-3FD8-4A64-8467-AA07D745D217}" type="datetimeFigureOut">
              <a:rPr lang="en-US" smtClean="0"/>
              <a:pPr/>
              <a:t>12/19/2011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A6A549-5D93-4B9A-9FF8-6C5D3BF2B1C7}" type="slidenum">
              <a:rPr lang="en-US" smtClean="0"/>
              <a:pPr/>
              <a:t>‹#›</a:t>
            </a:fld>
            <a:endParaRPr lang="en-US" dirty="0"/>
          </a:p>
        </p:txBody>
      </p:sp>
    </p:spTree>
  </p:cSld>
  <p:clrMapOvr>
    <a:masterClrMapping/>
  </p:clrMapOvr>
  <p:transition spd="med">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B8E52B-3FD8-4A64-8467-AA07D745D217}" type="datetimeFigureOut">
              <a:rPr lang="en-US" smtClean="0"/>
              <a:pPr/>
              <a:t>12/19/2011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A6A549-5D93-4B9A-9FF8-6C5D3BF2B1C7}" type="slidenum">
              <a:rPr lang="en-US" smtClean="0"/>
              <a:pPr/>
              <a:t>‹#›</a:t>
            </a:fld>
            <a:endParaRPr lang="en-US" dirty="0"/>
          </a:p>
        </p:txBody>
      </p:sp>
    </p:spTree>
  </p:cSld>
  <p:clrMapOvr>
    <a:masterClrMapping/>
  </p:clrMapOvr>
  <p:transition spd="med">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6B8E52B-3FD8-4A64-8467-AA07D745D217}" type="datetimeFigureOut">
              <a:rPr lang="en-US" smtClean="0"/>
              <a:pPr/>
              <a:t>12/19/2011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A6A549-5D93-4B9A-9FF8-6C5D3BF2B1C7}"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rand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6B8E52B-3FD8-4A64-8467-AA07D745D217}" type="datetimeFigureOut">
              <a:rPr lang="en-US" smtClean="0"/>
              <a:pPr/>
              <a:t>12/19/2011</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B8A6A549-5D93-4B9A-9FF8-6C5D3BF2B1C7}"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spd="med">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6B8E52B-3FD8-4A64-8467-AA07D745D217}" type="datetimeFigureOut">
              <a:rPr lang="en-US" smtClean="0"/>
              <a:pPr/>
              <a:t>12/19/2011</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8A6A549-5D93-4B9A-9FF8-6C5D3BF2B1C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random/>
  </p:transition>
  <p:timing>
    <p:tnLst>
      <p:par>
        <p:cTn id="1" dur="indefinite" restart="never" nodeType="tmRoot"/>
      </p:par>
    </p:tn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UDL%20At%20A%20Glance.mp4" TargetMode="External"/><Relationship Id="rId2" Type="http://schemas.openxmlformats.org/officeDocument/2006/relationships/hyperlink" Target="updateguidelines2_0.pdf"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sz="2400" dirty="0" smtClean="0"/>
              <a:t>Common Core Aligned Instructional Bundles:</a:t>
            </a:r>
          </a:p>
          <a:p>
            <a:r>
              <a:rPr lang="en-US" sz="2400" dirty="0" smtClean="0"/>
              <a:t>CTE and Academic Project Integration</a:t>
            </a:r>
          </a:p>
          <a:p>
            <a:r>
              <a:rPr lang="en-US" sz="2400" dirty="0" smtClean="0"/>
              <a:t>December 20</a:t>
            </a:r>
            <a:r>
              <a:rPr lang="en-US" sz="2400" baseline="30000" dirty="0" smtClean="0"/>
              <a:t>th</a:t>
            </a:r>
            <a:r>
              <a:rPr lang="en-US" sz="2400" dirty="0" smtClean="0"/>
              <a:t> 2011</a:t>
            </a:r>
          </a:p>
          <a:p>
            <a:endParaRPr lang="en-US" dirty="0"/>
          </a:p>
        </p:txBody>
      </p:sp>
      <p:sp>
        <p:nvSpPr>
          <p:cNvPr id="2" name="Title 1"/>
          <p:cNvSpPr>
            <a:spLocks noGrp="1"/>
          </p:cNvSpPr>
          <p:nvPr>
            <p:ph type="ctrTitle"/>
          </p:nvPr>
        </p:nvSpPr>
        <p:spPr/>
        <p:txBody>
          <a:bodyPr/>
          <a:lstStyle/>
          <a:p>
            <a:r>
              <a:rPr lang="en-US" dirty="0" smtClean="0"/>
              <a:t>Universal Design for Learning</a:t>
            </a:r>
            <a:endParaRPr lang="en-US" dirty="0"/>
          </a:p>
        </p:txBody>
      </p:sp>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0" y="5410200"/>
            <a:ext cx="3270912" cy="369332"/>
          </a:xfrm>
          <a:prstGeom prst="rect">
            <a:avLst/>
          </a:prstGeom>
        </p:spPr>
        <p:txBody>
          <a:bodyPr wrap="square">
            <a:spAutoFit/>
          </a:bodyPr>
          <a:lstStyle/>
          <a:p>
            <a:r>
              <a:rPr lang="en-US" dirty="0" smtClean="0"/>
              <a:t>http://www.cast.org/udl/</a:t>
            </a:r>
            <a:endParaRPr lang="en-US" dirty="0"/>
          </a:p>
        </p:txBody>
      </p:sp>
      <p:sp>
        <p:nvSpPr>
          <p:cNvPr id="5" name="Rectangle 4"/>
          <p:cNvSpPr/>
          <p:nvPr/>
        </p:nvSpPr>
        <p:spPr>
          <a:xfrm>
            <a:off x="304800" y="2590800"/>
            <a:ext cx="8647592" cy="707886"/>
          </a:xfrm>
          <a:prstGeom prst="rect">
            <a:avLst/>
          </a:prstGeom>
          <a:noFill/>
        </p:spPr>
        <p:txBody>
          <a:bodyPr wrap="square" lIns="91440" tIns="45720" rIns="91440" bIns="45720">
            <a:spAutoFit/>
          </a:bodyPr>
          <a:lstStyle/>
          <a:p>
            <a:pPr algn="ctr"/>
            <a:r>
              <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2" action="ppaction://hlinkfile"/>
              </a:rPr>
              <a:t>Univ</a:t>
            </a:r>
            <a:r>
              <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2" action="ppaction://hlinkfile"/>
              </a:rPr>
              <a:t>ersal Design for Learning Guidelines</a:t>
            </a:r>
            <a:endPar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Rectangle 6"/>
          <p:cNvSpPr/>
          <p:nvPr/>
        </p:nvSpPr>
        <p:spPr>
          <a:xfrm>
            <a:off x="2286000" y="3810000"/>
            <a:ext cx="4716356" cy="923330"/>
          </a:xfrm>
          <a:prstGeom prst="rect">
            <a:avLst/>
          </a:prstGeom>
          <a:noFill/>
        </p:spPr>
        <p:txBody>
          <a:bodyPr wrap="non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hlinkClick r:id="rId3" action="ppaction://hlinkfile"/>
              </a:rPr>
              <a:t>UDL at a Glance</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Learn?</a:t>
            </a:r>
            <a:endParaRPr lang="en-US" dirty="0"/>
          </a:p>
        </p:txBody>
      </p:sp>
      <p:pic>
        <p:nvPicPr>
          <p:cNvPr id="15362" name="Picture 2" descr="C:\Users\Joe\AppData\Local\Microsoft\Windows\Temporary Internet Files\Content.IE5\8A1YLTHE\MC900438746[1].jpg"/>
          <p:cNvPicPr>
            <a:picLocks noGrp="1" noChangeAspect="1" noChangeArrowheads="1"/>
          </p:cNvPicPr>
          <p:nvPr>
            <p:ph sz="quarter" idx="1"/>
          </p:nvPr>
        </p:nvPicPr>
        <p:blipFill>
          <a:blip r:embed="rId2" cstate="print"/>
          <a:stretch>
            <a:fillRect/>
          </a:stretch>
        </p:blipFill>
        <p:spPr bwMode="auto">
          <a:xfrm>
            <a:off x="3102725" y="1470660"/>
            <a:ext cx="3395749" cy="4526280"/>
          </a:xfrm>
          <a:prstGeom prst="rect">
            <a:avLst/>
          </a:prstGeom>
          <a:noFill/>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20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Three Brain Networks</a:t>
            </a:r>
            <a:endParaRPr lang="en-US" dirty="0"/>
          </a:p>
        </p:txBody>
      </p:sp>
      <p:sp>
        <p:nvSpPr>
          <p:cNvPr id="13" name="Content Placeholder 12"/>
          <p:cNvSpPr>
            <a:spLocks noGrp="1"/>
          </p:cNvSpPr>
          <p:nvPr>
            <p:ph sz="quarter" idx="1"/>
          </p:nvPr>
        </p:nvSpPr>
        <p:spPr>
          <a:xfrm>
            <a:off x="914400" y="1905000"/>
            <a:ext cx="7772400" cy="2590800"/>
          </a:xfrm>
        </p:spPr>
        <p:txBody>
          <a:bodyPr>
            <a:normAutofit/>
          </a:bodyPr>
          <a:lstStyle/>
          <a:p>
            <a:r>
              <a:rPr lang="en-US" sz="3200" dirty="0" smtClean="0"/>
              <a:t>Recognition Network – the “what” of learning</a:t>
            </a:r>
          </a:p>
          <a:p>
            <a:r>
              <a:rPr lang="en-US" sz="3200" dirty="0" smtClean="0"/>
              <a:t>Strategic Network – the “how” of learning</a:t>
            </a:r>
          </a:p>
          <a:p>
            <a:r>
              <a:rPr lang="en-US" sz="3200" dirty="0" smtClean="0"/>
              <a:t>Affective Network – the “why” of learning</a:t>
            </a:r>
            <a:endParaRPr lang="en-US" sz="3200"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20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20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fade">
                                      <p:cBhvr>
                                        <p:cTn id="17" dur="20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animEffect transition="in" filter="fade">
                                      <p:cBhvr>
                                        <p:cTn id="22" dur="2000"/>
                                        <p:tgtEl>
                                          <p:spTgt spid="1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1"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animEffect transition="in" filter="fade">
                                      <p:cBhvr>
                                        <p:cTn id="27" dur="2000"/>
                                        <p:tgtEl>
                                          <p:spTgt spid="13">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13">
                                            <p:txEl>
                                              <p:pRg st="2" end="2"/>
                                            </p:txEl>
                                          </p:spTgt>
                                        </p:tgtEl>
                                        <p:attrNameLst>
                                          <p:attrName>style.visibility</p:attrName>
                                        </p:attrNameLst>
                                      </p:cBhvr>
                                      <p:to>
                                        <p:strVal val="visible"/>
                                      </p:to>
                                    </p:set>
                                    <p:animEffect transition="in" filter="fade">
                                      <p:cBhvr>
                                        <p:cTn id="32" dur="200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3" grpI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Recognition</a:t>
            </a:r>
            <a:endParaRPr lang="en-US" dirty="0"/>
          </a:p>
        </p:txBody>
      </p:sp>
      <p:sp>
        <p:nvSpPr>
          <p:cNvPr id="3" name="Content Placeholder 2"/>
          <p:cNvSpPr>
            <a:spLocks noGrp="1"/>
          </p:cNvSpPr>
          <p:nvPr>
            <p:ph sz="quarter" idx="1"/>
          </p:nvPr>
        </p:nvSpPr>
        <p:spPr/>
        <p:txBody>
          <a:bodyPr/>
          <a:lstStyle/>
          <a:p>
            <a:r>
              <a:rPr lang="en-US" dirty="0" smtClean="0"/>
              <a:t>How we gather facts and categorize what we see, hear, and read. Identifying letters, words, or an author's style are recognition tasks.</a:t>
            </a:r>
            <a:endParaRPr lang="en-US" dirty="0"/>
          </a:p>
          <a:p>
            <a:endParaRPr lang="en-US" dirty="0" smtClean="0"/>
          </a:p>
          <a:p>
            <a:endParaRPr lang="en-US" dirty="0" smtClean="0"/>
          </a:p>
          <a:p>
            <a:r>
              <a:rPr lang="en-US" dirty="0" smtClean="0"/>
              <a:t>Provide Multiple Means of Representation</a:t>
            </a:r>
            <a:endParaRPr lang="en-US" dirty="0"/>
          </a:p>
        </p:txBody>
      </p:sp>
      <p:pic>
        <p:nvPicPr>
          <p:cNvPr id="4" name="Picture 3" descr="Recognition network.png"/>
          <p:cNvPicPr>
            <a:picLocks noChangeAspect="1"/>
          </p:cNvPicPr>
          <p:nvPr/>
        </p:nvPicPr>
        <p:blipFill>
          <a:blip r:embed="rId2" cstate="print"/>
          <a:stretch>
            <a:fillRect/>
          </a:stretch>
        </p:blipFill>
        <p:spPr>
          <a:xfrm>
            <a:off x="5715000" y="4038600"/>
            <a:ext cx="2514600" cy="2208335"/>
          </a:xfrm>
          <a:prstGeom prst="rect">
            <a:avLst/>
          </a:prstGeom>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Recognition</a:t>
            </a:r>
            <a:endParaRPr lang="en-US" dirty="0"/>
          </a:p>
        </p:txBody>
      </p:sp>
      <p:sp>
        <p:nvSpPr>
          <p:cNvPr id="3" name="Content Placeholder 2"/>
          <p:cNvSpPr>
            <a:spLocks noGrp="1"/>
          </p:cNvSpPr>
          <p:nvPr>
            <p:ph sz="quarter" idx="1"/>
          </p:nvPr>
        </p:nvSpPr>
        <p:spPr>
          <a:xfrm>
            <a:off x="914400" y="2057400"/>
            <a:ext cx="7772400" cy="2514600"/>
          </a:xfrm>
        </p:spPr>
        <p:txBody>
          <a:bodyPr>
            <a:normAutofit/>
          </a:bodyPr>
          <a:lstStyle/>
          <a:p>
            <a:r>
              <a:rPr lang="en-US" sz="3200" dirty="0" smtClean="0"/>
              <a:t>Learning is impossible if information is imperceptible to the learner, and difficult when information is presented in formats that require extraordinary effort or assistance</a:t>
            </a:r>
            <a:r>
              <a:rPr lang="en-US" sz="3200" dirty="0" smtClean="0"/>
              <a:t>.</a:t>
            </a:r>
            <a:endParaRPr lang="en-US" sz="3200" dirty="0" smtClean="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Strategic</a:t>
            </a:r>
            <a:endParaRPr lang="en-US" dirty="0"/>
          </a:p>
        </p:txBody>
      </p:sp>
      <p:sp>
        <p:nvSpPr>
          <p:cNvPr id="3" name="Content Placeholder 2"/>
          <p:cNvSpPr>
            <a:spLocks noGrp="1"/>
          </p:cNvSpPr>
          <p:nvPr>
            <p:ph sz="quarter" idx="1"/>
          </p:nvPr>
        </p:nvSpPr>
        <p:spPr/>
        <p:txBody>
          <a:bodyPr/>
          <a:lstStyle/>
          <a:p>
            <a:r>
              <a:rPr lang="en-US" dirty="0" smtClean="0"/>
              <a:t>Planning and performing tasks. How we organize and express our ideas. Writing an essay or solving a math problem are strategic tasks.</a:t>
            </a:r>
            <a:endParaRPr lang="en-US" dirty="0"/>
          </a:p>
          <a:p>
            <a:endParaRPr lang="en-US" dirty="0" smtClean="0"/>
          </a:p>
          <a:p>
            <a:r>
              <a:rPr lang="en-US" dirty="0" smtClean="0"/>
              <a:t>Provide Multiple Means of Action and Expression</a:t>
            </a:r>
            <a:endParaRPr lang="en-US" dirty="0"/>
          </a:p>
        </p:txBody>
      </p:sp>
      <p:pic>
        <p:nvPicPr>
          <p:cNvPr id="4" name="Picture 3" descr="Strategic network.png"/>
          <p:cNvPicPr>
            <a:picLocks noChangeAspect="1"/>
          </p:cNvPicPr>
          <p:nvPr/>
        </p:nvPicPr>
        <p:blipFill>
          <a:blip r:embed="rId2" cstate="print"/>
          <a:stretch>
            <a:fillRect/>
          </a:stretch>
        </p:blipFill>
        <p:spPr>
          <a:xfrm>
            <a:off x="6148284" y="4419600"/>
            <a:ext cx="2281342" cy="1990725"/>
          </a:xfrm>
          <a:prstGeom prst="rect">
            <a:avLst/>
          </a:prstGeom>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Strategic</a:t>
            </a:r>
            <a:endParaRPr lang="en-US" dirty="0"/>
          </a:p>
        </p:txBody>
      </p:sp>
      <p:sp>
        <p:nvSpPr>
          <p:cNvPr id="3" name="Content Placeholder 2"/>
          <p:cNvSpPr>
            <a:spLocks noGrp="1"/>
          </p:cNvSpPr>
          <p:nvPr>
            <p:ph sz="quarter" idx="1"/>
          </p:nvPr>
        </p:nvSpPr>
        <p:spPr/>
        <p:txBody>
          <a:bodyPr/>
          <a:lstStyle/>
          <a:p>
            <a:r>
              <a:rPr lang="en-US" dirty="0" smtClean="0"/>
              <a:t>Learners differ in the ways that they can navigate a learning environment and express what they know. For example, individuals with significant movement impairments (e.g., cerebral palsy), those who struggle with strategic and organizational abilities (executive function disorders), those who have language barriers, and so forth approach learning tasks very differently</a:t>
            </a:r>
            <a:endParaRPr lang="en-US"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Affective</a:t>
            </a:r>
            <a:endParaRPr lang="en-US" dirty="0"/>
          </a:p>
        </p:txBody>
      </p:sp>
      <p:sp>
        <p:nvSpPr>
          <p:cNvPr id="3" name="Content Placeholder 2"/>
          <p:cNvSpPr>
            <a:spLocks noGrp="1"/>
          </p:cNvSpPr>
          <p:nvPr>
            <p:ph sz="quarter" idx="1"/>
          </p:nvPr>
        </p:nvSpPr>
        <p:spPr/>
        <p:txBody>
          <a:bodyPr/>
          <a:lstStyle/>
          <a:p>
            <a:r>
              <a:rPr lang="en-US" dirty="0" smtClean="0"/>
              <a:t>How learners get engaged and stay motivated. How they are challenged, excited, or interested. These are affective dimensions.</a:t>
            </a:r>
          </a:p>
          <a:p>
            <a:endParaRPr lang="en-US" dirty="0" smtClean="0"/>
          </a:p>
          <a:p>
            <a:endParaRPr lang="en-US" dirty="0"/>
          </a:p>
          <a:p>
            <a:r>
              <a:rPr lang="en-US" dirty="0" smtClean="0"/>
              <a:t>Provide Multiple Means of Engagement</a:t>
            </a:r>
            <a:endParaRPr lang="en-US" dirty="0"/>
          </a:p>
        </p:txBody>
      </p:sp>
      <p:pic>
        <p:nvPicPr>
          <p:cNvPr id="4" name="Picture 3" descr="affective network.png"/>
          <p:cNvPicPr>
            <a:picLocks noChangeAspect="1"/>
          </p:cNvPicPr>
          <p:nvPr/>
        </p:nvPicPr>
        <p:blipFill>
          <a:blip r:embed="rId2" cstate="print"/>
          <a:stretch>
            <a:fillRect/>
          </a:stretch>
        </p:blipFill>
        <p:spPr>
          <a:xfrm>
            <a:off x="5938018" y="4367982"/>
            <a:ext cx="2091558" cy="1956618"/>
          </a:xfrm>
          <a:prstGeom prst="rect">
            <a:avLst/>
          </a:prstGeom>
        </p:spPr>
      </p:pic>
    </p:spTree>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772400" cy="1143000"/>
          </a:xfrm>
        </p:spPr>
        <p:txBody>
          <a:bodyPr/>
          <a:lstStyle/>
          <a:p>
            <a:r>
              <a:rPr lang="en-US" dirty="0" smtClean="0"/>
              <a:t>Affective</a:t>
            </a:r>
            <a:endParaRPr lang="en-US" dirty="0"/>
          </a:p>
        </p:txBody>
      </p:sp>
      <p:sp>
        <p:nvSpPr>
          <p:cNvPr id="3" name="Content Placeholder 2"/>
          <p:cNvSpPr>
            <a:spLocks noGrp="1"/>
          </p:cNvSpPr>
          <p:nvPr>
            <p:ph sz="quarter" idx="1"/>
          </p:nvPr>
        </p:nvSpPr>
        <p:spPr>
          <a:xfrm>
            <a:off x="685800" y="2667000"/>
            <a:ext cx="7772400" cy="2590800"/>
          </a:xfrm>
        </p:spPr>
        <p:txBody>
          <a:bodyPr/>
          <a:lstStyle/>
          <a:p>
            <a:r>
              <a:rPr lang="en-US" sz="3200" dirty="0" smtClean="0"/>
              <a:t>Affect represents a crucial element to learning, and learners differ markedly in the ways in which they can be engaged or motivated to learn</a:t>
            </a:r>
            <a:r>
              <a:rPr lang="en-US" sz="3200" dirty="0" smtClean="0"/>
              <a:t>.</a:t>
            </a:r>
          </a:p>
          <a:p>
            <a:endParaRPr lang="en-US" dirty="0" smtClean="0"/>
          </a:p>
        </p:txBody>
      </p:sp>
    </p:spTree>
  </p:cSld>
  <p:clrMapOvr>
    <a:masterClrMapping/>
  </p:clrMapOvr>
  <p:transition spd="med">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78</TotalTime>
  <Words>276</Words>
  <Application>Microsoft Office PowerPoint</Application>
  <PresentationFormat>On-screen Show (4:3)</PresentationFormat>
  <Paragraphs>32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Equity</vt:lpstr>
      <vt:lpstr>Universal Design for Learning</vt:lpstr>
      <vt:lpstr>How Do We Learn?</vt:lpstr>
      <vt:lpstr>Three Brain Networks</vt:lpstr>
      <vt:lpstr>Recognition</vt:lpstr>
      <vt:lpstr>Recognition</vt:lpstr>
      <vt:lpstr>Strategic</vt:lpstr>
      <vt:lpstr>Strategic</vt:lpstr>
      <vt:lpstr>Affective</vt:lpstr>
      <vt:lpstr>Affective</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Design for Learning</dc:title>
  <dc:creator>Joe</dc:creator>
  <cp:lastModifiedBy>Joe</cp:lastModifiedBy>
  <cp:revision>10</cp:revision>
  <dcterms:created xsi:type="dcterms:W3CDTF">2011-12-18T22:55:51Z</dcterms:created>
  <dcterms:modified xsi:type="dcterms:W3CDTF">2011-12-19T17:58:51Z</dcterms:modified>
</cp:coreProperties>
</file>